
<file path=[Content_Types].xml><?xml version="1.0" encoding="utf-8"?>
<Types xmlns="http://schemas.openxmlformats.org/package/2006/content-types">
  <Default Extension="1376AAF0"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9"/>
  </p:notesMasterIdLst>
  <p:handoutMasterIdLst>
    <p:handoutMasterId r:id="rId70"/>
  </p:handoutMasterIdLst>
  <p:sldIdLst>
    <p:sldId id="256" r:id="rId2"/>
    <p:sldId id="302"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300" r:id="rId19"/>
    <p:sldId id="273" r:id="rId20"/>
    <p:sldId id="274" r:id="rId21"/>
    <p:sldId id="275" r:id="rId22"/>
    <p:sldId id="276" r:id="rId23"/>
    <p:sldId id="277" r:id="rId24"/>
    <p:sldId id="278" r:id="rId25"/>
    <p:sldId id="279" r:id="rId26"/>
    <p:sldId id="280" r:id="rId27"/>
    <p:sldId id="281" r:id="rId28"/>
    <p:sldId id="282" r:id="rId29"/>
    <p:sldId id="283" r:id="rId30"/>
    <p:sldId id="289" r:id="rId31"/>
    <p:sldId id="285" r:id="rId32"/>
    <p:sldId id="286" r:id="rId33"/>
    <p:sldId id="287" r:id="rId34"/>
    <p:sldId id="290" r:id="rId35"/>
    <p:sldId id="291" r:id="rId36"/>
    <p:sldId id="293" r:id="rId37"/>
    <p:sldId id="292" r:id="rId38"/>
    <p:sldId id="294" r:id="rId39"/>
    <p:sldId id="296" r:id="rId40"/>
    <p:sldId id="295" r:id="rId41"/>
    <p:sldId id="297" r:id="rId42"/>
    <p:sldId id="298" r:id="rId43"/>
    <p:sldId id="301" r:id="rId44"/>
    <p:sldId id="257" r:id="rId45"/>
    <p:sldId id="299" r:id="rId46"/>
    <p:sldId id="303" r:id="rId47"/>
    <p:sldId id="304" r:id="rId48"/>
    <p:sldId id="305" r:id="rId49"/>
    <p:sldId id="306" r:id="rId50"/>
    <p:sldId id="308" r:id="rId51"/>
    <p:sldId id="309" r:id="rId52"/>
    <p:sldId id="307" r:id="rId53"/>
    <p:sldId id="311" r:id="rId54"/>
    <p:sldId id="310" r:id="rId55"/>
    <p:sldId id="312" r:id="rId56"/>
    <p:sldId id="324" r:id="rId57"/>
    <p:sldId id="313" r:id="rId58"/>
    <p:sldId id="314" r:id="rId59"/>
    <p:sldId id="315" r:id="rId60"/>
    <p:sldId id="317" r:id="rId61"/>
    <p:sldId id="321" r:id="rId62"/>
    <p:sldId id="318" r:id="rId63"/>
    <p:sldId id="319" r:id="rId64"/>
    <p:sldId id="320" r:id="rId65"/>
    <p:sldId id="316" r:id="rId66"/>
    <p:sldId id="322" r:id="rId67"/>
    <p:sldId id="323"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99" autoAdjust="0"/>
    <p:restoredTop sz="94660"/>
  </p:normalViewPr>
  <p:slideViewPr>
    <p:cSldViewPr snapToGrid="0">
      <p:cViewPr varScale="1">
        <p:scale>
          <a:sx n="101" d="100"/>
          <a:sy n="101" d="100"/>
        </p:scale>
        <p:origin x="15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77C976F2-BDE4-4889-37EF-514C16B4C6F1}"/>
              </a:ext>
            </a:extLst>
          </p:cNvPr>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a:extLst>
              <a:ext uri="{FF2B5EF4-FFF2-40B4-BE49-F238E27FC236}">
                <a16:creationId xmlns:a16="http://schemas.microsoft.com/office/drawing/2014/main" id="{ECC6F4D9-DFFA-9118-4B51-55A3AE347B46}"/>
              </a:ext>
            </a:extLst>
          </p:cNvPr>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AFCCEBC3-8478-4D97-B687-A6A977F3CD4E}" type="datetimeFigureOut">
              <a:rPr lang="he-IL" smtClean="0"/>
              <a:t>י"ד/סיון/תשפ"ב</a:t>
            </a:fld>
            <a:endParaRPr lang="he-IL"/>
          </a:p>
        </p:txBody>
      </p:sp>
      <p:sp>
        <p:nvSpPr>
          <p:cNvPr id="4" name="מציין מיקום של כותרת תחתונה 3">
            <a:extLst>
              <a:ext uri="{FF2B5EF4-FFF2-40B4-BE49-F238E27FC236}">
                <a16:creationId xmlns:a16="http://schemas.microsoft.com/office/drawing/2014/main" id="{323035A8-F53D-BAA9-91E7-ADACEE528982}"/>
              </a:ext>
            </a:extLst>
          </p:cNvPr>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5" name="מציין מיקום של מספר שקופית 4">
            <a:extLst>
              <a:ext uri="{FF2B5EF4-FFF2-40B4-BE49-F238E27FC236}">
                <a16:creationId xmlns:a16="http://schemas.microsoft.com/office/drawing/2014/main" id="{639FAD57-B310-FF7E-A0B6-1766F1D1FA82}"/>
              </a:ext>
            </a:extLst>
          </p:cNvPr>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7DF3959A-F0EA-4F58-876B-EF4D78288D80}" type="slidenum">
              <a:rPr lang="he-IL" smtClean="0"/>
              <a:t>‹#›</a:t>
            </a:fld>
            <a:endParaRPr lang="he-IL"/>
          </a:p>
        </p:txBody>
      </p:sp>
    </p:spTree>
    <p:extLst>
      <p:ext uri="{BB962C8B-B14F-4D97-AF65-F5344CB8AC3E}">
        <p14:creationId xmlns:p14="http://schemas.microsoft.com/office/powerpoint/2010/main" val="287442051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9E999E1-84A2-454C-887E-93D20283189F}" type="datetimeFigureOut">
              <a:rPr lang="he-IL" smtClean="0"/>
              <a:t>י"ד/סיון/תשפ"ב</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90375CC-D933-4C93-B812-087DAFD57523}" type="slidenum">
              <a:rPr lang="he-IL" smtClean="0"/>
              <a:t>‹#›</a:t>
            </a:fld>
            <a:endParaRPr lang="he-IL"/>
          </a:p>
        </p:txBody>
      </p:sp>
    </p:spTree>
    <p:extLst>
      <p:ext uri="{BB962C8B-B14F-4D97-AF65-F5344CB8AC3E}">
        <p14:creationId xmlns:p14="http://schemas.microsoft.com/office/powerpoint/2010/main" val="402790035"/>
      </p:ext>
    </p:extLst>
  </p:cSld>
  <p:clrMap bg1="lt1" tx1="dk1" bg2="lt2" tx2="dk2" accent1="accent1" accent2="accent2" accent3="accent3" accent4="accent4" accent5="accent5" accent6="accent6" hlink="hlink" folHlink="folHlink"/>
  <p:hf hd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8F286117-A5CA-4A8E-9D3D-641E5BED16F6}" type="datetime1">
              <a:rPr lang="en-US" smtClean="0"/>
              <a:t>6/13/2022</a:t>
            </a:fld>
            <a:endParaRPr lang="en-US" dirty="0"/>
          </a:p>
        </p:txBody>
      </p:sp>
      <p:sp>
        <p:nvSpPr>
          <p:cNvPr id="5" name="Footer Placeholder 4"/>
          <p:cNvSpPr>
            <a:spLocks noGrp="1"/>
          </p:cNvSpPr>
          <p:nvPr>
            <p:ph type="ftr" sz="quarter" idx="11"/>
          </p:nvPr>
        </p:nvSpPr>
        <p:spPr/>
        <p:txBody>
          <a:bodyPr/>
          <a:lstStyle/>
          <a:p>
            <a:r>
              <a:rPr lang="he-IL"/>
              <a:t>© כל הזכויות שמורות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A91A3DAA-1149-4C84-9D50-023B0CC5FB00}" type="datetime1">
              <a:rPr lang="en-US" smtClean="0"/>
              <a:t>6/13/2022</a:t>
            </a:fld>
            <a:endParaRPr lang="en-US" dirty="0"/>
          </a:p>
        </p:txBody>
      </p:sp>
      <p:sp>
        <p:nvSpPr>
          <p:cNvPr id="5" name="Footer Placeholder 4"/>
          <p:cNvSpPr>
            <a:spLocks noGrp="1"/>
          </p:cNvSpPr>
          <p:nvPr>
            <p:ph type="ftr" sz="quarter" idx="11"/>
          </p:nvPr>
        </p:nvSpPr>
        <p:spPr/>
        <p:txBody>
          <a:bodyPr/>
          <a:lstStyle/>
          <a:p>
            <a:r>
              <a:rPr lang="he-IL"/>
              <a:t>© כל הזכויות שמורות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C641304-764A-49CD-A310-48B67EE71140}" type="datetime1">
              <a:rPr lang="en-US" smtClean="0"/>
              <a:t>6/13/2022</a:t>
            </a:fld>
            <a:endParaRPr lang="en-US" dirty="0"/>
          </a:p>
        </p:txBody>
      </p:sp>
      <p:sp>
        <p:nvSpPr>
          <p:cNvPr id="5" name="Footer Placeholder 4"/>
          <p:cNvSpPr>
            <a:spLocks noGrp="1"/>
          </p:cNvSpPr>
          <p:nvPr>
            <p:ph type="ftr" sz="quarter" idx="11"/>
          </p:nvPr>
        </p:nvSpPr>
        <p:spPr/>
        <p:txBody>
          <a:bodyPr/>
          <a:lstStyle/>
          <a:p>
            <a:r>
              <a:rPr lang="he-IL"/>
              <a:t>© כל הזכויות שמורות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29B00E0-D0C2-4DCE-A9F2-46EC17D492C4}" type="datetime1">
              <a:rPr lang="en-US" smtClean="0"/>
              <a:t>6/13/2022</a:t>
            </a:fld>
            <a:endParaRPr lang="en-US" dirty="0"/>
          </a:p>
        </p:txBody>
      </p:sp>
      <p:sp>
        <p:nvSpPr>
          <p:cNvPr id="6" name="Footer Placeholder 5"/>
          <p:cNvSpPr>
            <a:spLocks noGrp="1"/>
          </p:cNvSpPr>
          <p:nvPr>
            <p:ph type="ftr" sz="quarter" idx="11"/>
          </p:nvPr>
        </p:nvSpPr>
        <p:spPr/>
        <p:txBody>
          <a:bodyPr/>
          <a:lstStyle/>
          <a:p>
            <a:r>
              <a:rPr lang="he-IL"/>
              <a:t>© כל הזכויות שמורות </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D7719522-E79A-410D-80E4-A0AB0B01E4C8}" type="datetime1">
              <a:rPr lang="en-US" smtClean="0"/>
              <a:t>6/13/2022</a:t>
            </a:fld>
            <a:endParaRPr lang="en-US" dirty="0"/>
          </a:p>
        </p:txBody>
      </p:sp>
      <p:sp>
        <p:nvSpPr>
          <p:cNvPr id="8" name="Footer Placeholder 7"/>
          <p:cNvSpPr>
            <a:spLocks noGrp="1"/>
          </p:cNvSpPr>
          <p:nvPr>
            <p:ph type="ftr" sz="quarter" idx="11"/>
          </p:nvPr>
        </p:nvSpPr>
        <p:spPr/>
        <p:txBody>
          <a:bodyPr/>
          <a:lstStyle/>
          <a:p>
            <a:r>
              <a:rPr lang="he-IL"/>
              <a:t>© כל הזכויות שמורות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758E912-08EB-402C-98BC-6C287A7A5D7C}" type="datetime1">
              <a:rPr lang="en-US" smtClean="0"/>
              <a:t>6/13/2022</a:t>
            </a:fld>
            <a:endParaRPr lang="en-US" dirty="0"/>
          </a:p>
        </p:txBody>
      </p:sp>
      <p:sp>
        <p:nvSpPr>
          <p:cNvPr id="4" name="Footer Placeholder 3"/>
          <p:cNvSpPr>
            <a:spLocks noGrp="1"/>
          </p:cNvSpPr>
          <p:nvPr>
            <p:ph type="ftr" sz="quarter" idx="11"/>
          </p:nvPr>
        </p:nvSpPr>
        <p:spPr/>
        <p:txBody>
          <a:bodyPr/>
          <a:lstStyle/>
          <a:p>
            <a:r>
              <a:rPr lang="he-IL"/>
              <a:t>© כל הזכויות שמורות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B11861-989B-4E7D-80A1-81DB89D45077}" type="datetime1">
              <a:rPr lang="en-US" smtClean="0"/>
              <a:t>6/13/2022</a:t>
            </a:fld>
            <a:endParaRPr lang="en-US" dirty="0"/>
          </a:p>
        </p:txBody>
      </p:sp>
      <p:sp>
        <p:nvSpPr>
          <p:cNvPr id="3" name="Footer Placeholder 2"/>
          <p:cNvSpPr>
            <a:spLocks noGrp="1"/>
          </p:cNvSpPr>
          <p:nvPr>
            <p:ph type="ftr" sz="quarter" idx="11"/>
          </p:nvPr>
        </p:nvSpPr>
        <p:spPr/>
        <p:txBody>
          <a:bodyPr/>
          <a:lstStyle/>
          <a:p>
            <a:r>
              <a:rPr lang="he-IL"/>
              <a:t>© כל הזכויות שמורות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DAAF476C-CE46-4771-B41F-41F7B6D47B27}" type="datetime1">
              <a:rPr lang="en-US" smtClean="0"/>
              <a:t>6/13/2022</a:t>
            </a:fld>
            <a:endParaRPr lang="en-US" dirty="0"/>
          </a:p>
        </p:txBody>
      </p:sp>
      <p:sp>
        <p:nvSpPr>
          <p:cNvPr id="6" name="Footer Placeholder 5"/>
          <p:cNvSpPr>
            <a:spLocks noGrp="1"/>
          </p:cNvSpPr>
          <p:nvPr>
            <p:ph type="ftr" sz="quarter" idx="11"/>
          </p:nvPr>
        </p:nvSpPr>
        <p:spPr/>
        <p:txBody>
          <a:bodyPr/>
          <a:lstStyle/>
          <a:p>
            <a:r>
              <a:rPr lang="he-IL"/>
              <a:t>© כל הזכויות שמורות </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69B434F-FA6B-40E6-B518-6E9F5BE289DD}" type="datetime1">
              <a:rPr lang="en-US" smtClean="0"/>
              <a:t>6/13/2022</a:t>
            </a:fld>
            <a:endParaRPr lang="en-US" dirty="0"/>
          </a:p>
        </p:txBody>
      </p:sp>
      <p:sp>
        <p:nvSpPr>
          <p:cNvPr id="6" name="Footer Placeholder 5"/>
          <p:cNvSpPr>
            <a:spLocks noGrp="1"/>
          </p:cNvSpPr>
          <p:nvPr>
            <p:ph type="ftr" sz="quarter" idx="11"/>
          </p:nvPr>
        </p:nvSpPr>
        <p:spPr/>
        <p:txBody>
          <a:bodyPr/>
          <a:lstStyle/>
          <a:p>
            <a:r>
              <a:rPr lang="he-IL"/>
              <a:t>© כל הזכויות שמורות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60D3922-C01D-47FD-9966-52422B076154}" type="datetime1">
              <a:rPr lang="en-US" smtClean="0"/>
              <a:t>6/13/2022</a:t>
            </a:fld>
            <a:endParaRPr lang="en-US" dirty="0"/>
          </a:p>
        </p:txBody>
      </p:sp>
      <p:sp>
        <p:nvSpPr>
          <p:cNvPr id="5" name="Footer Placeholder 4"/>
          <p:cNvSpPr>
            <a:spLocks noGrp="1"/>
          </p:cNvSpPr>
          <p:nvPr>
            <p:ph type="ftr" sz="quarter" idx="11"/>
          </p:nvPr>
        </p:nvSpPr>
        <p:spPr/>
        <p:txBody>
          <a:bodyPr/>
          <a:lstStyle/>
          <a:p>
            <a:r>
              <a:rPr lang="he-IL"/>
              <a:t>© כל הזכויות שמורות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F24CE394-4DF0-4FBD-97AA-01070063DA52}" type="datetime1">
              <a:rPr lang="en-US" smtClean="0"/>
              <a:t>6/13/2022</a:t>
            </a:fld>
            <a:endParaRPr lang="en-US" dirty="0"/>
          </a:p>
        </p:txBody>
      </p:sp>
      <p:sp>
        <p:nvSpPr>
          <p:cNvPr id="5" name="Footer Placeholder 4"/>
          <p:cNvSpPr>
            <a:spLocks noGrp="1"/>
          </p:cNvSpPr>
          <p:nvPr>
            <p:ph type="ftr" sz="quarter" idx="11"/>
          </p:nvPr>
        </p:nvSpPr>
        <p:spPr/>
        <p:txBody>
          <a:bodyPr/>
          <a:lstStyle/>
          <a:p>
            <a:r>
              <a:rPr lang="he-IL"/>
              <a:t>© כל הזכויות שמורות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765658-50D5-4850-8821-8D269B435E54}" type="datetime1">
              <a:rPr lang="en-US" smtClean="0"/>
              <a:t>6/13/2022</a:t>
            </a:fld>
            <a:endParaRPr lang="en-US" dirty="0"/>
          </a:p>
        </p:txBody>
      </p:sp>
      <p:sp>
        <p:nvSpPr>
          <p:cNvPr id="5" name="Footer Placeholder 4"/>
          <p:cNvSpPr>
            <a:spLocks noGrp="1"/>
          </p:cNvSpPr>
          <p:nvPr>
            <p:ph type="ftr" sz="quarter" idx="11"/>
          </p:nvPr>
        </p:nvSpPr>
        <p:spPr/>
        <p:txBody>
          <a:bodyPr/>
          <a:lstStyle/>
          <a:p>
            <a:r>
              <a:rPr lang="he-IL"/>
              <a:t>© כל הזכויות שמורות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6C90CE-8A64-4347-AE4A-62E88733BBF8}" type="datetime1">
              <a:rPr lang="en-US" smtClean="0"/>
              <a:t>6/13/2022</a:t>
            </a:fld>
            <a:endParaRPr lang="en-US" dirty="0"/>
          </a:p>
        </p:txBody>
      </p:sp>
      <p:sp>
        <p:nvSpPr>
          <p:cNvPr id="5" name="Footer Placeholder 4"/>
          <p:cNvSpPr>
            <a:spLocks noGrp="1"/>
          </p:cNvSpPr>
          <p:nvPr>
            <p:ph type="ftr" sz="quarter" idx="11"/>
          </p:nvPr>
        </p:nvSpPr>
        <p:spPr/>
        <p:txBody>
          <a:bodyPr/>
          <a:lstStyle/>
          <a:p>
            <a:r>
              <a:rPr lang="he-IL"/>
              <a:t>© כל הזכויות שמורות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51BA503-7036-4D71-8A1D-9A0D489D6A77}" type="datetime1">
              <a:rPr lang="en-US" smtClean="0"/>
              <a:t>6/13/2022</a:t>
            </a:fld>
            <a:endParaRPr lang="en-US" dirty="0"/>
          </a:p>
        </p:txBody>
      </p:sp>
      <p:sp>
        <p:nvSpPr>
          <p:cNvPr id="5" name="Footer Placeholder 4"/>
          <p:cNvSpPr>
            <a:spLocks noGrp="1"/>
          </p:cNvSpPr>
          <p:nvPr>
            <p:ph type="ftr" sz="quarter" idx="11"/>
          </p:nvPr>
        </p:nvSpPr>
        <p:spPr/>
        <p:txBody>
          <a:bodyPr/>
          <a:lstStyle/>
          <a:p>
            <a:r>
              <a:rPr lang="he-IL"/>
              <a:t>© כל הזכויות שמורות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5C3D27A6-3A1C-44F9-B097-34649B570CE9}" type="datetime1">
              <a:rPr lang="en-US" smtClean="0"/>
              <a:t>6/13/2022</a:t>
            </a:fld>
            <a:endParaRPr lang="en-US" dirty="0"/>
          </a:p>
        </p:txBody>
      </p:sp>
      <p:sp>
        <p:nvSpPr>
          <p:cNvPr id="5" name="Footer Placeholder 4"/>
          <p:cNvSpPr>
            <a:spLocks noGrp="1"/>
          </p:cNvSpPr>
          <p:nvPr>
            <p:ph type="ftr" sz="quarter" idx="11"/>
          </p:nvPr>
        </p:nvSpPr>
        <p:spPr/>
        <p:txBody>
          <a:bodyPr/>
          <a:lstStyle/>
          <a:p>
            <a:r>
              <a:rPr lang="he-IL"/>
              <a:t>© כל הזכויות שמורות </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FA1CAFD-96A1-4F42-A5E8-B2141AED637F}" type="datetime1">
              <a:rPr lang="en-US" smtClean="0"/>
              <a:t>6/13/2022</a:t>
            </a:fld>
            <a:endParaRPr lang="en-US" dirty="0"/>
          </a:p>
        </p:txBody>
      </p:sp>
      <p:sp>
        <p:nvSpPr>
          <p:cNvPr id="5" name="Footer Placeholder 4"/>
          <p:cNvSpPr>
            <a:spLocks noGrp="1"/>
          </p:cNvSpPr>
          <p:nvPr>
            <p:ph type="ftr" sz="quarter" idx="11"/>
          </p:nvPr>
        </p:nvSpPr>
        <p:spPr/>
        <p:txBody>
          <a:bodyPr/>
          <a:lstStyle/>
          <a:p>
            <a:r>
              <a:rPr lang="he-IL"/>
              <a:t>© כל הזכויות שמורות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2677F5-395E-428A-A62C-D8130AABB55A}" type="datetime1">
              <a:rPr lang="en-US" smtClean="0"/>
              <a:t>6/13/2022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he-IL"/>
              <a:t>© כל הזכויות שמורות </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sldNum="0" hdr="0" dt="0"/>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376AAF0"/><Relationship Id="rId2" Type="http://schemas.openxmlformats.org/officeDocument/2006/relationships/hyperlink" Target="https://www.forum15.org.il/uploads/n/1620626201.4093.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376AAF0"/><Relationship Id="rId2" Type="http://schemas.openxmlformats.org/officeDocument/2006/relationships/hyperlink" Target="https://www.nzc.org.il/uploads/n/1641720702.3432.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lev-hasharon.com/uploads/n/1635833406.2534.pdf" TargetMode="External"/><Relationship Id="rId2" Type="http://schemas.openxmlformats.org/officeDocument/2006/relationships/hyperlink" Target="https://www.holon.muni.il/CityHall/Documents/%D7%A6%D7%95%D7%95%D7%99%20%D7%90%D7%A8%D7%A0%D7%95%D7%A0%D7%94/2022/%D7%A6%D7%95%20%D7%90%D7%A8%D7%A0%D7%95%D7%A0%D7%94%20%D7%9C%D7%A9%D7%A0%D7%AA%202022%20%D7%9C%D7%90%D7%97%D7%A8%20%D7%90%D7%99%D7%A9%D7%95%D7%A8%20%D7%9E%D7%A9%D7%A8%D7%93%20%D7%94%D7%A4%D7%A0%D7%99%D7%9D.pdf" TargetMode="External"/><Relationship Id="rId1" Type="http://schemas.openxmlformats.org/officeDocument/2006/relationships/slideLayout" Target="../slideLayouts/slideLayout2.xml"/><Relationship Id="rId4" Type="http://schemas.openxmlformats.org/officeDocument/2006/relationships/image" Target="../media/image1.1376AAF0"/></Relationships>
</file>

<file path=ppt/slides/_rels/slide20.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376AAF0"/><Relationship Id="rId2" Type="http://schemas.openxmlformats.org/officeDocument/2006/relationships/hyperlink" Target="http://www.nevo.co.il/case/5964016"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1376AAF0"/><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29.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376AAF0"/><Relationship Id="rId2" Type="http://schemas.openxmlformats.org/officeDocument/2006/relationships/hyperlink" Target="https://www.nzc.org.il/uploads/n/1641720702.3432.pdf"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376AAF0"/><Relationship Id="rId2" Type="http://schemas.openxmlformats.org/officeDocument/2006/relationships/hyperlink" Target="https://www.nzc.org.il/uploads/n/1641720702.3432.pdf"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376AAF0"/><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D5BD1F0-810E-FA83-31A4-558DAE59CC31}"/>
              </a:ext>
            </a:extLst>
          </p:cNvPr>
          <p:cNvSpPr>
            <a:spLocks noGrp="1"/>
          </p:cNvSpPr>
          <p:nvPr>
            <p:ph type="ctrTitle"/>
          </p:nvPr>
        </p:nvSpPr>
        <p:spPr>
          <a:xfrm>
            <a:off x="1507067" y="2953936"/>
            <a:ext cx="7358637" cy="1096900"/>
          </a:xfrm>
        </p:spPr>
        <p:txBody>
          <a:bodyPr/>
          <a:lstStyle/>
          <a:p>
            <a:br>
              <a:rPr lang="he-IL" dirty="0"/>
            </a:br>
            <a:r>
              <a:rPr lang="he-IL" sz="8000" b="1" dirty="0">
                <a:solidFill>
                  <a:schemeClr val="accent2"/>
                </a:solidFill>
              </a:rPr>
              <a:t>מבוא לארנונה</a:t>
            </a:r>
            <a:br>
              <a:rPr lang="he-IL" sz="8000" b="1" dirty="0">
                <a:solidFill>
                  <a:schemeClr val="accent2"/>
                </a:solidFill>
              </a:rPr>
            </a:br>
            <a:r>
              <a:rPr lang="he-IL" dirty="0">
                <a:solidFill>
                  <a:schemeClr val="accent2"/>
                </a:solidFill>
              </a:rPr>
              <a:t>עו"ד שגית אביבי גליקסמן</a:t>
            </a:r>
            <a:br>
              <a:rPr lang="he-IL" dirty="0">
                <a:solidFill>
                  <a:schemeClr val="accent2"/>
                </a:solidFill>
              </a:rPr>
            </a:br>
            <a:endParaRPr lang="he-IL" dirty="0">
              <a:solidFill>
                <a:schemeClr val="accent2"/>
              </a:solidFill>
            </a:endParaRPr>
          </a:p>
        </p:txBody>
      </p:sp>
      <p:sp>
        <p:nvSpPr>
          <p:cNvPr id="3" name="כותרת משנה 2">
            <a:extLst>
              <a:ext uri="{FF2B5EF4-FFF2-40B4-BE49-F238E27FC236}">
                <a16:creationId xmlns:a16="http://schemas.microsoft.com/office/drawing/2014/main" id="{2EF48D93-5B62-0A3F-F1B4-0588861A819A}"/>
              </a:ext>
            </a:extLst>
          </p:cNvPr>
          <p:cNvSpPr>
            <a:spLocks noGrp="1"/>
          </p:cNvSpPr>
          <p:nvPr>
            <p:ph type="subTitle" idx="1"/>
          </p:nvPr>
        </p:nvSpPr>
        <p:spPr/>
        <p:txBody>
          <a:bodyPr>
            <a:normAutofit/>
          </a:bodyPr>
          <a:lstStyle/>
          <a:p>
            <a:r>
              <a:rPr lang="he-IL" sz="4800" dirty="0">
                <a:solidFill>
                  <a:schemeClr val="accent2"/>
                </a:solidFill>
              </a:rPr>
              <a:t>    קורס גזברים מחזור כ"ט</a:t>
            </a:r>
            <a:endParaRPr lang="he-IL" sz="4800" dirty="0"/>
          </a:p>
        </p:txBody>
      </p:sp>
      <p:sp>
        <p:nvSpPr>
          <p:cNvPr id="4" name="מציין מיקום של כותרת תחתונה 3">
            <a:extLst>
              <a:ext uri="{FF2B5EF4-FFF2-40B4-BE49-F238E27FC236}">
                <a16:creationId xmlns:a16="http://schemas.microsoft.com/office/drawing/2014/main" id="{3F9284A5-B208-056C-25DC-80CAB12FAF24}"/>
              </a:ext>
            </a:extLst>
          </p:cNvPr>
          <p:cNvSpPr>
            <a:spLocks noGrp="1"/>
          </p:cNvSpPr>
          <p:nvPr>
            <p:ph type="ftr" sz="quarter" idx="11"/>
          </p:nvPr>
        </p:nvSpPr>
        <p:spPr/>
        <p:txBody>
          <a:bodyPr/>
          <a:lstStyle/>
          <a:p>
            <a:pPr algn="r"/>
            <a:r>
              <a:rPr lang="he-IL"/>
              <a:t>© כל הזכויות שמורות </a:t>
            </a:r>
            <a:endParaRPr lang="en-US" dirty="0"/>
          </a:p>
        </p:txBody>
      </p:sp>
      <p:pic>
        <p:nvPicPr>
          <p:cNvPr id="5" name="תמונה 4">
            <a:extLst>
              <a:ext uri="{FF2B5EF4-FFF2-40B4-BE49-F238E27FC236}">
                <a16:creationId xmlns:a16="http://schemas.microsoft.com/office/drawing/2014/main" id="{D106B166-DD42-87D4-7ADF-86B18857786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753017" y="6041362"/>
            <a:ext cx="4341412" cy="609600"/>
          </a:xfrm>
          <a:prstGeom prst="rect">
            <a:avLst/>
          </a:prstGeom>
          <a:noFill/>
          <a:ln>
            <a:noFill/>
          </a:ln>
        </p:spPr>
      </p:pic>
    </p:spTree>
    <p:extLst>
      <p:ext uri="{BB962C8B-B14F-4D97-AF65-F5344CB8AC3E}">
        <p14:creationId xmlns:p14="http://schemas.microsoft.com/office/powerpoint/2010/main" val="1148421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2456AB-00C2-7CD4-085B-E6EC3A66470E}"/>
              </a:ext>
            </a:extLst>
          </p:cNvPr>
          <p:cNvSpPr>
            <a:spLocks noGrp="1"/>
          </p:cNvSpPr>
          <p:nvPr>
            <p:ph type="title"/>
          </p:nvPr>
        </p:nvSpPr>
        <p:spPr>
          <a:xfrm>
            <a:off x="747505" y="216648"/>
            <a:ext cx="8596668" cy="733533"/>
          </a:xfrm>
        </p:spPr>
        <p:txBody>
          <a:bodyPr>
            <a:normAutofit/>
          </a:bodyPr>
          <a:lstStyle/>
          <a:p>
            <a:pPr algn="r"/>
            <a:r>
              <a:rPr lang="he-IL" sz="4000" b="1" dirty="0">
                <a:solidFill>
                  <a:schemeClr val="accent2"/>
                </a:solidFill>
              </a:rPr>
              <a:t>תוכן עניינים</a:t>
            </a:r>
          </a:p>
        </p:txBody>
      </p:sp>
      <p:sp>
        <p:nvSpPr>
          <p:cNvPr id="3" name="מציין מיקום תוכן 2">
            <a:extLst>
              <a:ext uri="{FF2B5EF4-FFF2-40B4-BE49-F238E27FC236}">
                <a16:creationId xmlns:a16="http://schemas.microsoft.com/office/drawing/2014/main" id="{E25D2291-B470-BE0A-BB83-F6A1A447803F}"/>
              </a:ext>
            </a:extLst>
          </p:cNvPr>
          <p:cNvSpPr>
            <a:spLocks noGrp="1"/>
          </p:cNvSpPr>
          <p:nvPr>
            <p:ph idx="1"/>
          </p:nvPr>
        </p:nvSpPr>
        <p:spPr>
          <a:xfrm>
            <a:off x="677334" y="950181"/>
            <a:ext cx="8737010" cy="4957638"/>
          </a:xfrm>
        </p:spPr>
        <p:txBody>
          <a:bodyPr>
            <a:normAutofit fontScale="85000" lnSpcReduction="20000"/>
          </a:bodyPr>
          <a:lstStyle/>
          <a:p>
            <a:r>
              <a:rPr lang="he-IL" sz="2700" dirty="0"/>
              <a:t>היכרות, מטרות ויעדים</a:t>
            </a:r>
          </a:p>
          <a:p>
            <a:r>
              <a:rPr lang="he-IL" sz="2700" dirty="0"/>
              <a:t>הקדמה</a:t>
            </a:r>
          </a:p>
          <a:p>
            <a:r>
              <a:rPr lang="he-IL" sz="2700" dirty="0"/>
              <a:t>המסגרת הנורמטיבית- חוקים ותקנות העוסקים בארנונה</a:t>
            </a:r>
          </a:p>
          <a:p>
            <a:r>
              <a:rPr lang="he-IL" sz="2700" dirty="0"/>
              <a:t>דיני ההקפאה ושיקול דעת הרשות בקביעת ארנונה</a:t>
            </a:r>
          </a:p>
          <a:p>
            <a:r>
              <a:rPr lang="he-IL" sz="2700" dirty="0"/>
              <a:t>מרכיבי שומת הארנונה</a:t>
            </a:r>
          </a:p>
          <a:p>
            <a:r>
              <a:rPr lang="he-IL" sz="2700" dirty="0"/>
              <a:t>אבות החיוב בארנונה</a:t>
            </a:r>
          </a:p>
          <a:p>
            <a:r>
              <a:rPr lang="he-IL" sz="2700" dirty="0"/>
              <a:t>מהו "בניין" לצרכי ארנונה</a:t>
            </a:r>
          </a:p>
          <a:p>
            <a:r>
              <a:rPr lang="he-IL" sz="2700" dirty="0"/>
              <a:t>מהי קרקע שעיקר שימושה עם המבנה וכיצד היא מחויבת</a:t>
            </a:r>
          </a:p>
          <a:p>
            <a:r>
              <a:rPr lang="he-IL" sz="2700" dirty="0"/>
              <a:t>התנאים להכרה ב"קרקע תפוסה"</a:t>
            </a:r>
          </a:p>
          <a:p>
            <a:r>
              <a:rPr lang="he-IL" sz="2700" dirty="0"/>
              <a:t>מהי "אדמה חקלאית" הפטורה מארנונה</a:t>
            </a:r>
          </a:p>
          <a:p>
            <a:r>
              <a:rPr lang="he-IL" sz="2700" dirty="0"/>
              <a:t>מהו "רחוב" הפטור מארנונה</a:t>
            </a:r>
          </a:p>
          <a:p>
            <a:r>
              <a:rPr lang="he-IL" sz="2700" dirty="0"/>
              <a:t>מי החייב בתשלום ארנונה</a:t>
            </a:r>
          </a:p>
          <a:p>
            <a:endParaRPr lang="he-IL" dirty="0"/>
          </a:p>
        </p:txBody>
      </p:sp>
      <p:sp>
        <p:nvSpPr>
          <p:cNvPr id="4" name="מציין מיקום של כותרת תחתונה 3">
            <a:extLst>
              <a:ext uri="{FF2B5EF4-FFF2-40B4-BE49-F238E27FC236}">
                <a16:creationId xmlns:a16="http://schemas.microsoft.com/office/drawing/2014/main" id="{0C6D4F7C-0675-8921-44D3-7569B63EE976}"/>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C154A9A7-35C0-D857-C752-9633588390D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267334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D81B05-C335-5BFC-B415-C93F96C8503C}"/>
              </a:ext>
            </a:extLst>
          </p:cNvPr>
          <p:cNvSpPr>
            <a:spLocks noGrp="1"/>
          </p:cNvSpPr>
          <p:nvPr>
            <p:ph type="title"/>
          </p:nvPr>
        </p:nvSpPr>
        <p:spPr>
          <a:xfrm>
            <a:off x="677334" y="609600"/>
            <a:ext cx="8596668" cy="718268"/>
          </a:xfrm>
        </p:spPr>
        <p:txBody>
          <a:bodyPr/>
          <a:lstStyle/>
          <a:p>
            <a:pPr algn="r"/>
            <a:r>
              <a:rPr lang="he-IL" sz="4000" b="1" dirty="0">
                <a:solidFill>
                  <a:schemeClr val="accent2"/>
                </a:solidFill>
              </a:rPr>
              <a:t>הקדמה</a:t>
            </a:r>
          </a:p>
        </p:txBody>
      </p:sp>
      <p:sp>
        <p:nvSpPr>
          <p:cNvPr id="3" name="מציין מיקום תוכן 2">
            <a:extLst>
              <a:ext uri="{FF2B5EF4-FFF2-40B4-BE49-F238E27FC236}">
                <a16:creationId xmlns:a16="http://schemas.microsoft.com/office/drawing/2014/main" id="{4708F9D2-6F83-88E3-57FF-DA861E5D8237}"/>
              </a:ext>
            </a:extLst>
          </p:cNvPr>
          <p:cNvSpPr>
            <a:spLocks noGrp="1"/>
          </p:cNvSpPr>
          <p:nvPr>
            <p:ph idx="1"/>
          </p:nvPr>
        </p:nvSpPr>
        <p:spPr>
          <a:xfrm>
            <a:off x="677334" y="1431235"/>
            <a:ext cx="8596668" cy="4610127"/>
          </a:xfrm>
        </p:spPr>
        <p:txBody>
          <a:bodyPr>
            <a:normAutofit lnSpcReduction="10000"/>
          </a:bodyPr>
          <a:lstStyle/>
          <a:p>
            <a:pPr algn="just">
              <a:lnSpc>
                <a:spcPct val="150000"/>
              </a:lnSpc>
            </a:pPr>
            <a:r>
              <a:rPr lang="he-IL" sz="2500" dirty="0">
                <a:effectLst/>
                <a:latin typeface="Calibri" panose="020F0502020204030204" pitchFamily="34" charset="0"/>
                <a:ea typeface="Calibri" panose="020F0502020204030204" pitchFamily="34" charset="0"/>
              </a:rPr>
              <a:t>הרשות המקומית מוסמכת להטיל על הנישומים תשלומי חובה שונים, למימון פעולותיה לרווחת הציבור. </a:t>
            </a:r>
            <a:endParaRPr lang="en-US" sz="2500" dirty="0">
              <a:effectLst/>
              <a:latin typeface="Calibri" panose="020F0502020204030204" pitchFamily="34" charset="0"/>
              <a:ea typeface="Calibri" panose="020F0502020204030204" pitchFamily="34" charset="0"/>
            </a:endParaRPr>
          </a:p>
          <a:p>
            <a:pPr algn="just">
              <a:lnSpc>
                <a:spcPct val="150000"/>
              </a:lnSpc>
            </a:pPr>
            <a:r>
              <a:rPr lang="he-IL" sz="2500" dirty="0">
                <a:effectLst/>
                <a:latin typeface="Calibri" panose="020F0502020204030204" pitchFamily="34" charset="0"/>
                <a:ea typeface="Calibri" panose="020F0502020204030204" pitchFamily="34" charset="0"/>
              </a:rPr>
              <a:t>הארנונה = המקור העיקרי להכנסות הרשות, תשלום שוטף וקבוע.</a:t>
            </a:r>
            <a:endParaRPr lang="en-US" sz="2500" dirty="0">
              <a:effectLst/>
              <a:latin typeface="Calibri" panose="020F0502020204030204" pitchFamily="34" charset="0"/>
              <a:ea typeface="Calibri" panose="020F0502020204030204" pitchFamily="34" charset="0"/>
            </a:endParaRPr>
          </a:p>
          <a:p>
            <a:pPr algn="just">
              <a:lnSpc>
                <a:spcPct val="150000"/>
              </a:lnSpc>
              <a:spcAft>
                <a:spcPts val="800"/>
              </a:spcAft>
            </a:pPr>
            <a:r>
              <a:rPr lang="he-IL" sz="2500" dirty="0">
                <a:effectLst/>
                <a:latin typeface="Calibri" panose="020F0502020204030204" pitchFamily="34" charset="0"/>
                <a:ea typeface="Calibri" panose="020F0502020204030204" pitchFamily="34" charset="0"/>
              </a:rPr>
              <a:t>ההצדקה להטלת ארנונה נובעת מההנאה ומהתועלת שמפיקים הנישומים מהשירותים המוניציפליים.</a:t>
            </a:r>
          </a:p>
          <a:p>
            <a:pPr algn="just">
              <a:lnSpc>
                <a:spcPct val="150000"/>
              </a:lnSpc>
              <a:spcAft>
                <a:spcPts val="800"/>
              </a:spcAft>
            </a:pPr>
            <a:r>
              <a:rPr lang="he-IL" sz="2500" dirty="0">
                <a:latin typeface="Calibri" panose="020F0502020204030204" pitchFamily="34" charset="0"/>
                <a:ea typeface="Calibri" panose="020F0502020204030204" pitchFamily="34" charset="0"/>
              </a:rPr>
              <a:t>עדיין ארנונה היא מס, להבדיל מ"אגרה" או "מחיר".</a:t>
            </a:r>
            <a:endParaRPr lang="en-US" sz="25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890E38A0-0E41-7FC7-7A04-CE777F6F45A9}"/>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14E8C262-EA1A-8A31-1CA8-0593FA6E523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2019909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B54D4C-2F7C-F8C0-DBB9-232CF164AE55}"/>
              </a:ext>
            </a:extLst>
          </p:cNvPr>
          <p:cNvSpPr>
            <a:spLocks noGrp="1"/>
          </p:cNvSpPr>
          <p:nvPr>
            <p:ph type="title"/>
          </p:nvPr>
        </p:nvSpPr>
        <p:spPr>
          <a:xfrm>
            <a:off x="461187" y="96523"/>
            <a:ext cx="8596668" cy="709980"/>
          </a:xfrm>
        </p:spPr>
        <p:txBody>
          <a:bodyPr>
            <a:normAutofit fontScale="90000"/>
          </a:bodyPr>
          <a:lstStyle/>
          <a:p>
            <a:pPr algn="r"/>
            <a:r>
              <a:rPr lang="he-IL" sz="4400" b="1" dirty="0">
                <a:solidFill>
                  <a:schemeClr val="accent2"/>
                </a:solidFill>
              </a:rPr>
              <a:t>סוגי החיובים הכספיים</a:t>
            </a:r>
            <a:br>
              <a:rPr lang="en-US" sz="3600" dirty="0">
                <a:effectLst/>
                <a:latin typeface="Calibri" panose="020F0502020204030204" pitchFamily="34" charset="0"/>
                <a:ea typeface="Calibri" panose="020F0502020204030204" pitchFamily="34" charset="0"/>
                <a:cs typeface="Arial" panose="020B0604020202020204" pitchFamily="34" charset="0"/>
              </a:rPr>
            </a:br>
            <a:r>
              <a:rPr lang="he-IL" sz="3600" dirty="0">
                <a:effectLst/>
                <a:latin typeface="Calibri" panose="020F0502020204030204" pitchFamily="34" charset="0"/>
                <a:ea typeface="Calibri" panose="020F0502020204030204" pitchFamily="34" charset="0"/>
                <a:cs typeface="Arial" panose="020B0604020202020204" pitchFamily="34" charset="0"/>
              </a:rPr>
              <a:t> </a:t>
            </a:r>
            <a:endParaRPr lang="he-IL" dirty="0"/>
          </a:p>
        </p:txBody>
      </p:sp>
      <p:sp>
        <p:nvSpPr>
          <p:cNvPr id="3" name="מציין מיקום תוכן 2">
            <a:extLst>
              <a:ext uri="{FF2B5EF4-FFF2-40B4-BE49-F238E27FC236}">
                <a16:creationId xmlns:a16="http://schemas.microsoft.com/office/drawing/2014/main" id="{7D5C3C0E-A524-F305-D8B9-3FC602BAF491}"/>
              </a:ext>
            </a:extLst>
          </p:cNvPr>
          <p:cNvSpPr>
            <a:spLocks noGrp="1"/>
          </p:cNvSpPr>
          <p:nvPr>
            <p:ph idx="1"/>
          </p:nvPr>
        </p:nvSpPr>
        <p:spPr>
          <a:xfrm>
            <a:off x="428534" y="1062918"/>
            <a:ext cx="9422646" cy="4830805"/>
          </a:xfrm>
        </p:spPr>
        <p:txBody>
          <a:bodyPr>
            <a:normAutofit fontScale="25000" lnSpcReduction="20000"/>
          </a:bodyPr>
          <a:lstStyle/>
          <a:p>
            <a:pPr marL="457200" algn="just" rtl="1">
              <a:lnSpc>
                <a:spcPct val="150000"/>
              </a:lnSpc>
            </a:pPr>
            <a:endParaRPr lang="he-IL" sz="2700" dirty="0">
              <a:effectLst/>
              <a:latin typeface="Calibri" panose="020F0502020204030204" pitchFamily="34" charset="0"/>
              <a:ea typeface="Calibri" panose="020F0502020204030204" pitchFamily="34" charset="0"/>
            </a:endParaRPr>
          </a:p>
          <a:p>
            <a:pPr marL="457200" algn="just" rtl="1">
              <a:lnSpc>
                <a:spcPct val="150000"/>
              </a:lnSpc>
            </a:pPr>
            <a:endParaRPr lang="he-IL" sz="2700" dirty="0">
              <a:effectLst/>
              <a:latin typeface="Calibri" panose="020F0502020204030204" pitchFamily="34" charset="0"/>
              <a:ea typeface="Calibri" panose="020F0502020204030204" pitchFamily="34" charset="0"/>
            </a:endParaRPr>
          </a:p>
          <a:p>
            <a:pPr marL="457200" algn="just" rtl="1">
              <a:lnSpc>
                <a:spcPct val="150000"/>
              </a:lnSpc>
            </a:pPr>
            <a:r>
              <a:rPr lang="he-IL" sz="9600" dirty="0">
                <a:effectLst/>
                <a:latin typeface="Calibri" panose="020F0502020204030204" pitchFamily="34" charset="0"/>
                <a:ea typeface="Calibri" panose="020F0502020204030204" pitchFamily="34" charset="0"/>
              </a:rPr>
              <a:t>"מחיר"- תשלום </a:t>
            </a:r>
            <a:r>
              <a:rPr lang="he-IL" sz="9600" b="1" dirty="0">
                <a:effectLst/>
                <a:latin typeface="Calibri" panose="020F0502020204030204" pitchFamily="34" charset="0"/>
                <a:ea typeface="Calibri" panose="020F0502020204030204" pitchFamily="34" charset="0"/>
              </a:rPr>
              <a:t>מרצון</a:t>
            </a:r>
            <a:r>
              <a:rPr lang="he-IL" sz="9600" dirty="0">
                <a:effectLst/>
                <a:latin typeface="Calibri" panose="020F0502020204030204" pitchFamily="34" charset="0"/>
                <a:ea typeface="Calibri" panose="020F0502020204030204" pitchFamily="34" charset="0"/>
              </a:rPr>
              <a:t> שיש כנגדו </a:t>
            </a:r>
            <a:r>
              <a:rPr lang="he-IL" sz="9600" b="1" dirty="0">
                <a:effectLst/>
                <a:latin typeface="Calibri" panose="020F0502020204030204" pitchFamily="34" charset="0"/>
                <a:ea typeface="Calibri" panose="020F0502020204030204" pitchFamily="34" charset="0"/>
              </a:rPr>
              <a:t>תמורה ישירה ושוות ערך. </a:t>
            </a:r>
            <a:r>
              <a:rPr lang="he-IL" sz="9600" dirty="0">
                <a:effectLst/>
                <a:latin typeface="Calibri" panose="020F0502020204030204" pitchFamily="34" charset="0"/>
                <a:ea typeface="Calibri" panose="020F0502020204030204" pitchFamily="34" charset="0"/>
              </a:rPr>
              <a:t>נקבע בתנאי שוק חופשי.</a:t>
            </a:r>
            <a:endParaRPr lang="en-US" sz="9600" dirty="0">
              <a:effectLst/>
              <a:latin typeface="Calibri" panose="020F0502020204030204" pitchFamily="34" charset="0"/>
              <a:ea typeface="Calibri" panose="020F0502020204030204" pitchFamily="34" charset="0"/>
            </a:endParaRPr>
          </a:p>
          <a:p>
            <a:pPr marL="457200" algn="just">
              <a:lnSpc>
                <a:spcPct val="150000"/>
              </a:lnSpc>
            </a:pPr>
            <a:r>
              <a:rPr lang="he-IL" sz="9600" dirty="0">
                <a:effectLst/>
                <a:latin typeface="Calibri" panose="020F0502020204030204" pitchFamily="34" charset="0"/>
                <a:ea typeface="Calibri" panose="020F0502020204030204" pitchFamily="34" charset="0"/>
              </a:rPr>
              <a:t>"מס" - תשלום </a:t>
            </a:r>
            <a:r>
              <a:rPr lang="he-IL" sz="9600" b="1" dirty="0">
                <a:effectLst/>
                <a:latin typeface="Calibri" panose="020F0502020204030204" pitchFamily="34" charset="0"/>
                <a:ea typeface="Calibri" panose="020F0502020204030204" pitchFamily="34" charset="0"/>
              </a:rPr>
              <a:t>כפוי</a:t>
            </a:r>
            <a:r>
              <a:rPr lang="he-IL" sz="9600" dirty="0">
                <a:effectLst/>
                <a:latin typeface="Calibri" panose="020F0502020204030204" pitchFamily="34" charset="0"/>
                <a:ea typeface="Calibri" panose="020F0502020204030204" pitchFamily="34" charset="0"/>
              </a:rPr>
              <a:t> שמטילה רשות ציבורית </a:t>
            </a:r>
            <a:r>
              <a:rPr lang="he-IL" sz="9600" b="1" dirty="0">
                <a:effectLst/>
                <a:latin typeface="Calibri" panose="020F0502020204030204" pitchFamily="34" charset="0"/>
                <a:ea typeface="Calibri" panose="020F0502020204030204" pitchFamily="34" charset="0"/>
              </a:rPr>
              <a:t>ללא תמורה ישירה. ארנונה היא מס</a:t>
            </a:r>
            <a:r>
              <a:rPr lang="he-IL" sz="9600" dirty="0">
                <a:effectLst/>
                <a:latin typeface="Calibri" panose="020F0502020204030204" pitchFamily="34" charset="0"/>
                <a:ea typeface="Calibri" panose="020F0502020204030204" pitchFamily="34" charset="0"/>
              </a:rPr>
              <a:t>: </a:t>
            </a:r>
            <a:r>
              <a:rPr lang="he-IL" sz="9600" dirty="0">
                <a:effectLst/>
                <a:latin typeface="David" panose="020E0502060401010101" pitchFamily="34" charset="-79"/>
                <a:ea typeface="Calibri" panose="020F0502020204030204" pitchFamily="34" charset="0"/>
              </a:rPr>
              <a:t>אין תמורה ישירה בין סכום הארנונה/ מועד התשלום לבין השירותים המוניציפליים שמקבל הנישום. </a:t>
            </a:r>
          </a:p>
          <a:p>
            <a:pPr marL="457200" algn="just">
              <a:lnSpc>
                <a:spcPct val="150000"/>
              </a:lnSpc>
            </a:pPr>
            <a:r>
              <a:rPr lang="he-IL" sz="9600" dirty="0">
                <a:effectLst/>
                <a:latin typeface="Calibri" panose="020F0502020204030204" pitchFamily="34" charset="0"/>
                <a:ea typeface="Calibri" panose="020F0502020204030204" pitchFamily="34" charset="0"/>
              </a:rPr>
              <a:t>אגרה היא תשלום </a:t>
            </a:r>
            <a:r>
              <a:rPr lang="he-IL" sz="9600" b="1" dirty="0">
                <a:effectLst/>
                <a:latin typeface="Calibri" panose="020F0502020204030204" pitchFamily="34" charset="0"/>
                <a:ea typeface="Calibri" panose="020F0502020204030204" pitchFamily="34" charset="0"/>
              </a:rPr>
              <a:t>חובה</a:t>
            </a:r>
            <a:r>
              <a:rPr lang="he-IL" sz="9600" dirty="0">
                <a:effectLst/>
                <a:latin typeface="Calibri" panose="020F0502020204030204" pitchFamily="34" charset="0"/>
                <a:ea typeface="Calibri" panose="020F0502020204030204" pitchFamily="34" charset="0"/>
              </a:rPr>
              <a:t> המוטל </a:t>
            </a:r>
            <a:r>
              <a:rPr lang="he-IL" sz="9600" b="1" dirty="0">
                <a:effectLst/>
                <a:latin typeface="Calibri" panose="020F0502020204030204" pitchFamily="34" charset="0"/>
                <a:ea typeface="Calibri" panose="020F0502020204030204" pitchFamily="34" charset="0"/>
              </a:rPr>
              <a:t>בזיקה מסוימת </a:t>
            </a:r>
            <a:r>
              <a:rPr lang="he-IL" sz="9600" dirty="0">
                <a:effectLst/>
                <a:latin typeface="Calibri" panose="020F0502020204030204" pitchFamily="34" charset="0"/>
                <a:ea typeface="Calibri" panose="020F0502020204030204" pitchFamily="34" charset="0"/>
              </a:rPr>
              <a:t>למשאב ציבורי/ שירות מסוים.</a:t>
            </a:r>
            <a:r>
              <a:rPr lang="en-US" sz="9600" dirty="0">
                <a:effectLst/>
                <a:latin typeface="David" panose="020E0502060401010101" pitchFamily="34" charset="-79"/>
                <a:ea typeface="Calibri" panose="020F0502020204030204" pitchFamily="34" charset="0"/>
              </a:rPr>
              <a:t> </a:t>
            </a:r>
            <a:r>
              <a:rPr lang="he-IL" sz="9600" dirty="0">
                <a:effectLst/>
                <a:latin typeface="David" panose="020E0502060401010101" pitchFamily="34" charset="-79"/>
                <a:ea typeface="Calibri" panose="020F0502020204030204" pitchFamily="34" charset="0"/>
              </a:rPr>
              <a:t>ללא שירות אין תשלום, ובלא תשלום – אין שירות. אבל, שיעור האגרה לא בהכרח משקף את שווי השירות.  </a:t>
            </a:r>
          </a:p>
          <a:p>
            <a:pPr marL="114300" indent="0" algn="just">
              <a:lnSpc>
                <a:spcPct val="150000"/>
              </a:lnSpc>
              <a:buNone/>
            </a:pPr>
            <a:endParaRPr lang="en-US" sz="96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2A9D81BC-BCB9-89ED-DC3D-7DF7230405B2}"/>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8" name="תמונה 7">
            <a:extLst>
              <a:ext uri="{FF2B5EF4-FFF2-40B4-BE49-F238E27FC236}">
                <a16:creationId xmlns:a16="http://schemas.microsoft.com/office/drawing/2014/main" id="{8159B616-6C97-E553-11CA-F99B34B1979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
        <p:nvSpPr>
          <p:cNvPr id="14" name="מלבן 13">
            <a:extLst>
              <a:ext uri="{FF2B5EF4-FFF2-40B4-BE49-F238E27FC236}">
                <a16:creationId xmlns:a16="http://schemas.microsoft.com/office/drawing/2014/main" id="{4501CE7D-0525-CC71-9FC0-D8472B5B5948}"/>
              </a:ext>
            </a:extLst>
          </p:cNvPr>
          <p:cNvSpPr/>
          <p:nvPr/>
        </p:nvSpPr>
        <p:spPr>
          <a:xfrm>
            <a:off x="4759520" y="856437"/>
            <a:ext cx="760675" cy="709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אגרה</a:t>
            </a:r>
          </a:p>
        </p:txBody>
      </p:sp>
      <p:sp>
        <p:nvSpPr>
          <p:cNvPr id="15" name="מלבן 14">
            <a:extLst>
              <a:ext uri="{FF2B5EF4-FFF2-40B4-BE49-F238E27FC236}">
                <a16:creationId xmlns:a16="http://schemas.microsoft.com/office/drawing/2014/main" id="{CDDB8E83-2C6D-4FB9-CB3C-D209C5728B04}"/>
              </a:ext>
            </a:extLst>
          </p:cNvPr>
          <p:cNvSpPr/>
          <p:nvPr/>
        </p:nvSpPr>
        <p:spPr>
          <a:xfrm>
            <a:off x="2105774" y="856449"/>
            <a:ext cx="760675" cy="7099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מחיר</a:t>
            </a:r>
          </a:p>
        </p:txBody>
      </p:sp>
      <p:sp>
        <p:nvSpPr>
          <p:cNvPr id="16" name="מלבן 15">
            <a:extLst>
              <a:ext uri="{FF2B5EF4-FFF2-40B4-BE49-F238E27FC236}">
                <a16:creationId xmlns:a16="http://schemas.microsoft.com/office/drawing/2014/main" id="{CCA30888-BD2D-FB2D-7C86-012FAF0457F1}"/>
              </a:ext>
            </a:extLst>
          </p:cNvPr>
          <p:cNvSpPr/>
          <p:nvPr/>
        </p:nvSpPr>
        <p:spPr>
          <a:xfrm>
            <a:off x="7555062" y="856436"/>
            <a:ext cx="760675" cy="709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מס</a:t>
            </a:r>
          </a:p>
        </p:txBody>
      </p:sp>
      <p:cxnSp>
        <p:nvCxnSpPr>
          <p:cNvPr id="18" name="מחבר ישר 17">
            <a:extLst>
              <a:ext uri="{FF2B5EF4-FFF2-40B4-BE49-F238E27FC236}">
                <a16:creationId xmlns:a16="http://schemas.microsoft.com/office/drawing/2014/main" id="{0EE46B74-E6B8-0712-8C35-A612F2159C99}"/>
              </a:ext>
            </a:extLst>
          </p:cNvPr>
          <p:cNvCxnSpPr>
            <a:cxnSpLocks/>
          </p:cNvCxnSpPr>
          <p:nvPr/>
        </p:nvCxnSpPr>
        <p:spPr>
          <a:xfrm>
            <a:off x="5709035" y="1189713"/>
            <a:ext cx="16485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BCBFF8A1-50CF-367F-1463-FFBDDCEFB478}"/>
              </a:ext>
            </a:extLst>
          </p:cNvPr>
          <p:cNvCxnSpPr>
            <a:cxnSpLocks/>
          </p:cNvCxnSpPr>
          <p:nvPr/>
        </p:nvCxnSpPr>
        <p:spPr>
          <a:xfrm>
            <a:off x="3001854" y="1189713"/>
            <a:ext cx="164857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2099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34DE821-12B4-B776-48DB-56C6CEE2A75D}"/>
              </a:ext>
            </a:extLst>
          </p:cNvPr>
          <p:cNvSpPr>
            <a:spLocks noGrp="1"/>
          </p:cNvSpPr>
          <p:nvPr>
            <p:ph type="title"/>
          </p:nvPr>
        </p:nvSpPr>
        <p:spPr>
          <a:xfrm>
            <a:off x="677334" y="241192"/>
            <a:ext cx="8596668" cy="765976"/>
          </a:xfrm>
        </p:spPr>
        <p:txBody>
          <a:bodyPr>
            <a:normAutofit fontScale="90000"/>
          </a:bodyPr>
          <a:lstStyle/>
          <a:p>
            <a:pPr algn="r"/>
            <a:r>
              <a:rPr lang="he-IL" sz="4400" b="1" dirty="0">
                <a:solidFill>
                  <a:schemeClr val="accent2"/>
                </a:solidFill>
                <a:effectLst/>
                <a:latin typeface="Calibri" panose="020F0502020204030204" pitchFamily="34" charset="0"/>
                <a:ea typeface="Calibri" panose="020F0502020204030204" pitchFamily="34" charset="0"/>
              </a:rPr>
              <a:t>חוקים ותקנות העוסקים בארנונה-</a:t>
            </a:r>
            <a:br>
              <a:rPr lang="en-US" dirty="0">
                <a:solidFill>
                  <a:schemeClr val="accent2"/>
                </a:solidFill>
                <a:effectLst/>
                <a:latin typeface="Calibri" panose="020F0502020204030204" pitchFamily="34" charset="0"/>
                <a:ea typeface="Calibri" panose="020F0502020204030204" pitchFamily="34" charset="0"/>
                <a:cs typeface="Arial" panose="020B0604020202020204" pitchFamily="34" charset="0"/>
              </a:rPr>
            </a:br>
            <a:endParaRPr lang="he-IL" dirty="0">
              <a:solidFill>
                <a:schemeClr val="accent2"/>
              </a:solidFill>
            </a:endParaRPr>
          </a:p>
        </p:txBody>
      </p:sp>
      <p:sp>
        <p:nvSpPr>
          <p:cNvPr id="3" name="מציין מיקום תוכן 2">
            <a:extLst>
              <a:ext uri="{FF2B5EF4-FFF2-40B4-BE49-F238E27FC236}">
                <a16:creationId xmlns:a16="http://schemas.microsoft.com/office/drawing/2014/main" id="{DF573081-75A8-A448-0384-84F53A0CE9DB}"/>
              </a:ext>
            </a:extLst>
          </p:cNvPr>
          <p:cNvSpPr>
            <a:spLocks noGrp="1"/>
          </p:cNvSpPr>
          <p:nvPr>
            <p:ph idx="1"/>
          </p:nvPr>
        </p:nvSpPr>
        <p:spPr>
          <a:xfrm>
            <a:off x="1" y="1078176"/>
            <a:ext cx="9759142" cy="5538632"/>
          </a:xfrm>
        </p:spPr>
        <p:txBody>
          <a:bodyPr>
            <a:normAutofit/>
          </a:bodyPr>
          <a:lstStyle/>
          <a:p>
            <a:pPr marL="0" lvl="0" indent="0" algn="just" rtl="1">
              <a:lnSpc>
                <a:spcPct val="150000"/>
              </a:lnSpc>
              <a:buNone/>
            </a:pPr>
            <a:r>
              <a:rPr lang="he-IL" sz="2400" u="sng" dirty="0">
                <a:solidFill>
                  <a:schemeClr val="tx1"/>
                </a:solidFill>
                <a:effectLst/>
                <a:latin typeface="Calibri" panose="020F0502020204030204" pitchFamily="34" charset="0"/>
                <a:ea typeface="Calibri" panose="020F0502020204030204" pitchFamily="34" charset="0"/>
              </a:rPr>
              <a:t>אין חוק אחד מרוכז ומסודר אלא אוסף של דברי חקיקה: </a:t>
            </a:r>
            <a:endParaRPr lang="en-US" sz="2400" u="sng" dirty="0">
              <a:solidFill>
                <a:schemeClr val="tx1"/>
              </a:solidFill>
              <a:effectLst/>
              <a:latin typeface="Calibri" panose="020F0502020204030204" pitchFamily="34" charset="0"/>
              <a:ea typeface="Calibri" panose="020F0502020204030204" pitchFamily="34" charset="0"/>
            </a:endParaRPr>
          </a:p>
          <a:p>
            <a:pPr marL="342900" lvl="0" indent="-342900" algn="just" rtl="1">
              <a:lnSpc>
                <a:spcPct val="150000"/>
              </a:lnSpc>
              <a:buClrTx/>
              <a:buSzPct val="100000"/>
              <a:buFont typeface="+mj-cs"/>
              <a:buAutoNum type="hebrew2Minus"/>
            </a:pPr>
            <a:r>
              <a:rPr lang="he-IL" sz="2400" u="sng" dirty="0">
                <a:solidFill>
                  <a:schemeClr val="tx1"/>
                </a:solidFill>
                <a:effectLst/>
                <a:latin typeface="Calibri" panose="020F0502020204030204" pitchFamily="34" charset="0"/>
                <a:ea typeface="Calibri" panose="020F0502020204030204" pitchFamily="34" charset="0"/>
              </a:rPr>
              <a:t>פקודת העיריות [נוסח חדש]-</a:t>
            </a:r>
            <a:r>
              <a:rPr lang="he-IL" sz="2400" dirty="0">
                <a:solidFill>
                  <a:schemeClr val="tx1"/>
                </a:solidFill>
                <a:effectLst/>
                <a:latin typeface="Calibri" panose="020F0502020204030204" pitchFamily="34" charset="0"/>
                <a:ea typeface="Calibri" panose="020F0502020204030204" pitchFamily="34" charset="0"/>
              </a:rPr>
              <a:t> </a:t>
            </a:r>
            <a:r>
              <a:rPr lang="he-IL" sz="2400" dirty="0">
                <a:solidFill>
                  <a:schemeClr val="tx1"/>
                </a:solidFill>
                <a:latin typeface="Calibri" panose="020F0502020204030204" pitchFamily="34" charset="0"/>
                <a:ea typeface="Calibri" panose="020F0502020204030204" pitchFamily="34" charset="0"/>
              </a:rPr>
              <a:t>נחקקה ב-1925 (מנדטורית), הוחלפה ב- </a:t>
            </a:r>
            <a:r>
              <a:rPr lang="he-IL" sz="2400" dirty="0">
                <a:solidFill>
                  <a:schemeClr val="tx1"/>
                </a:solidFill>
                <a:effectLst/>
                <a:latin typeface="Calibri" panose="020F0502020204030204" pitchFamily="34" charset="0"/>
                <a:ea typeface="Calibri" panose="020F0502020204030204" pitchFamily="34" charset="0"/>
              </a:rPr>
              <a:t>1964. ב- 2007</a:t>
            </a:r>
            <a:r>
              <a:rPr lang="en-US" sz="2400" dirty="0">
                <a:solidFill>
                  <a:schemeClr val="tx1"/>
                </a:solidFill>
                <a:effectLst/>
                <a:latin typeface="David" panose="020E0502060401010101" pitchFamily="34" charset="-79"/>
                <a:ea typeface="Calibri" panose="020F0502020204030204" pitchFamily="34" charset="0"/>
              </a:rPr>
              <a:t> </a:t>
            </a:r>
            <a:r>
              <a:rPr lang="he-IL" sz="2400" dirty="0">
                <a:solidFill>
                  <a:schemeClr val="tx1"/>
                </a:solidFill>
                <a:effectLst/>
                <a:latin typeface="Calibri" panose="020F0502020204030204" pitchFamily="34" charset="0"/>
                <a:ea typeface="Calibri" panose="020F0502020204030204" pitchFamily="34" charset="0"/>
              </a:rPr>
              <a:t>אישרה הכנסת</a:t>
            </a:r>
            <a:r>
              <a:rPr lang="en-US" sz="2400" dirty="0">
                <a:solidFill>
                  <a:schemeClr val="tx1"/>
                </a:solidFill>
                <a:effectLst/>
                <a:latin typeface="David" panose="020E0502060401010101" pitchFamily="34" charset="-79"/>
                <a:ea typeface="Calibri" panose="020F0502020204030204" pitchFamily="34" charset="0"/>
              </a:rPr>
              <a:t> </a:t>
            </a:r>
            <a:r>
              <a:rPr lang="he-IL" sz="2400" dirty="0">
                <a:solidFill>
                  <a:schemeClr val="tx1"/>
                </a:solidFill>
                <a:effectLst/>
                <a:latin typeface="Calibri" panose="020F0502020204030204" pitchFamily="34" charset="0"/>
                <a:ea typeface="Calibri" panose="020F0502020204030204" pitchFamily="34" charset="0"/>
              </a:rPr>
              <a:t>בקריאה הראשונה את </a:t>
            </a:r>
            <a:r>
              <a:rPr lang="he-IL" sz="2400" strike="noStrike" dirty="0">
                <a:solidFill>
                  <a:schemeClr val="tx1"/>
                </a:solidFill>
                <a:effectLst/>
                <a:latin typeface="Calibri" panose="020F0502020204030204" pitchFamily="34" charset="0"/>
                <a:ea typeface="Calibri" panose="020F0502020204030204" pitchFamily="34" charset="0"/>
              </a:rPr>
              <a:t>הצעת חוק העיריות</a:t>
            </a:r>
            <a:r>
              <a:rPr lang="he-IL" sz="2400" dirty="0">
                <a:solidFill>
                  <a:schemeClr val="tx1"/>
                </a:solidFill>
                <a:effectLst/>
                <a:latin typeface="Calibri" panose="020F0502020204030204" pitchFamily="34" charset="0"/>
                <a:ea typeface="Calibri" panose="020F0502020204030204" pitchFamily="34" charset="0"/>
              </a:rPr>
              <a:t> אבל הליכי החקיקה לא קודמו עד היום.</a:t>
            </a:r>
            <a:endParaRPr lang="en-US" sz="2400" dirty="0">
              <a:solidFill>
                <a:schemeClr val="tx1"/>
              </a:solidFill>
              <a:effectLst/>
              <a:latin typeface="Calibri" panose="020F0502020204030204" pitchFamily="34" charset="0"/>
              <a:ea typeface="Calibri" panose="020F0502020204030204" pitchFamily="34" charset="0"/>
            </a:endParaRPr>
          </a:p>
          <a:p>
            <a:pPr marL="342900" lvl="0" indent="-342900" algn="just" rtl="1">
              <a:lnSpc>
                <a:spcPct val="150000"/>
              </a:lnSpc>
              <a:buClrTx/>
              <a:buSzPct val="100000"/>
              <a:buFont typeface="+mj-cs"/>
              <a:buAutoNum type="hebrew2Minus"/>
            </a:pPr>
            <a:r>
              <a:rPr lang="he-IL" sz="2400" u="sng" dirty="0">
                <a:solidFill>
                  <a:schemeClr val="tx1"/>
                </a:solidFill>
                <a:effectLst/>
                <a:latin typeface="Calibri" panose="020F0502020204030204" pitchFamily="34" charset="0"/>
                <a:ea typeface="Calibri" panose="020F0502020204030204" pitchFamily="34" charset="0"/>
              </a:rPr>
              <a:t>פקודת המועצות המקומיות [נוסח חדש]- </a:t>
            </a:r>
            <a:r>
              <a:rPr lang="he-IL" sz="2400" dirty="0">
                <a:solidFill>
                  <a:schemeClr val="tx1"/>
                </a:solidFill>
                <a:effectLst/>
                <a:latin typeface="Calibri" panose="020F0502020204030204" pitchFamily="34" charset="0"/>
                <a:ea typeface="Calibri" panose="020F0502020204030204" pitchFamily="34" charset="0"/>
              </a:rPr>
              <a:t>נחקקה ב- 1941, הוחלפה ה- 1965.  </a:t>
            </a:r>
            <a:endParaRPr lang="en-US" sz="2400" dirty="0">
              <a:solidFill>
                <a:schemeClr val="tx1"/>
              </a:solidFill>
              <a:effectLst/>
              <a:latin typeface="Calibri" panose="020F0502020204030204" pitchFamily="34" charset="0"/>
              <a:ea typeface="Calibri" panose="020F0502020204030204" pitchFamily="34" charset="0"/>
            </a:endParaRPr>
          </a:p>
          <a:p>
            <a:pPr marL="342900" lvl="0" indent="-342900" algn="just" rtl="1">
              <a:lnSpc>
                <a:spcPct val="150000"/>
              </a:lnSpc>
              <a:spcAft>
                <a:spcPts val="800"/>
              </a:spcAft>
              <a:buClrTx/>
              <a:buSzPct val="100000"/>
              <a:buFont typeface="+mj-cs"/>
              <a:buAutoNum type="hebrew2Minus"/>
            </a:pPr>
            <a:r>
              <a:rPr lang="he-IL" sz="2400" b="0" i="0" u="sng" dirty="0">
                <a:solidFill>
                  <a:schemeClr val="tx1"/>
                </a:solidFill>
                <a:effectLst/>
                <a:latin typeface="FrankRuehl" panose="020E0503060101010101" pitchFamily="34" charset="-79"/>
              </a:rPr>
              <a:t>חוק ההסדרים במשק המדינה (תיקוני חקיקה להשגת יעדי התקציב), התשנ"ג-1992</a:t>
            </a:r>
          </a:p>
          <a:p>
            <a:endParaRPr lang="he-IL" dirty="0"/>
          </a:p>
        </p:txBody>
      </p:sp>
      <p:sp>
        <p:nvSpPr>
          <p:cNvPr id="4" name="מציין מיקום של כותרת תחתונה 3">
            <a:extLst>
              <a:ext uri="{FF2B5EF4-FFF2-40B4-BE49-F238E27FC236}">
                <a16:creationId xmlns:a16="http://schemas.microsoft.com/office/drawing/2014/main" id="{2F1909B0-8BEA-8FAC-393F-8A3320132D02}"/>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FDD217BE-9F63-EC65-874F-D10A50F0ECC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749303" y="6112369"/>
            <a:ext cx="4452729" cy="609600"/>
          </a:xfrm>
          <a:prstGeom prst="rect">
            <a:avLst/>
          </a:prstGeom>
          <a:noFill/>
          <a:ln>
            <a:noFill/>
          </a:ln>
        </p:spPr>
      </p:pic>
    </p:spTree>
    <p:extLst>
      <p:ext uri="{BB962C8B-B14F-4D97-AF65-F5344CB8AC3E}">
        <p14:creationId xmlns:p14="http://schemas.microsoft.com/office/powerpoint/2010/main" val="395294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687AE88-75AC-C122-50AB-DD1130E2E703}"/>
              </a:ext>
            </a:extLst>
          </p:cNvPr>
          <p:cNvSpPr>
            <a:spLocks noGrp="1"/>
          </p:cNvSpPr>
          <p:nvPr>
            <p:ph type="title"/>
          </p:nvPr>
        </p:nvSpPr>
        <p:spPr>
          <a:xfrm>
            <a:off x="677334" y="609600"/>
            <a:ext cx="8596668" cy="296849"/>
          </a:xfrm>
        </p:spPr>
        <p:txBody>
          <a:bodyPr>
            <a:normAutofit fontScale="90000"/>
          </a:bodyPr>
          <a:lstStyle/>
          <a:p>
            <a:endParaRPr lang="he-IL" dirty="0"/>
          </a:p>
        </p:txBody>
      </p:sp>
      <p:sp>
        <p:nvSpPr>
          <p:cNvPr id="3" name="מציין מיקום תוכן 2">
            <a:extLst>
              <a:ext uri="{FF2B5EF4-FFF2-40B4-BE49-F238E27FC236}">
                <a16:creationId xmlns:a16="http://schemas.microsoft.com/office/drawing/2014/main" id="{A4EB1434-CAFD-3B42-1200-54D023388A3D}"/>
              </a:ext>
            </a:extLst>
          </p:cNvPr>
          <p:cNvSpPr>
            <a:spLocks noGrp="1"/>
          </p:cNvSpPr>
          <p:nvPr>
            <p:ph idx="1"/>
          </p:nvPr>
        </p:nvSpPr>
        <p:spPr>
          <a:xfrm>
            <a:off x="207818" y="207818"/>
            <a:ext cx="9326880" cy="5652655"/>
          </a:xfrm>
        </p:spPr>
        <p:txBody>
          <a:bodyPr>
            <a:normAutofit lnSpcReduction="10000"/>
          </a:bodyPr>
          <a:lstStyle/>
          <a:p>
            <a:pPr marL="457200" indent="-457200" algn="just">
              <a:lnSpc>
                <a:spcPct val="150000"/>
              </a:lnSpc>
              <a:spcAft>
                <a:spcPts val="800"/>
              </a:spcAft>
              <a:buClrTx/>
              <a:buSzPct val="100000"/>
              <a:buFont typeface="+mj-cs"/>
              <a:buAutoNum type="hebrew2Minus" startAt="4"/>
            </a:pPr>
            <a:r>
              <a:rPr lang="he-IL" sz="2500" u="sng" dirty="0">
                <a:solidFill>
                  <a:schemeClr val="tx1"/>
                </a:solidFill>
                <a:latin typeface="FrankRuehl" panose="020E0503060101010101" pitchFamily="34" charset="-79"/>
              </a:rPr>
              <a:t>תקנות ההסדרים במשק המדינה (ארנונה כללית ברשויות המקומיות), תשס"ז-2007  </a:t>
            </a:r>
            <a:endParaRPr lang="en-US" sz="2500" u="sng" dirty="0">
              <a:solidFill>
                <a:schemeClr val="tx1"/>
              </a:solidFill>
              <a:latin typeface="FrankRuehl" panose="020E0503060101010101" pitchFamily="34" charset="-79"/>
            </a:endParaRPr>
          </a:p>
          <a:p>
            <a:pPr marL="457200" lvl="0" indent="-457200" algn="just" rtl="1">
              <a:lnSpc>
                <a:spcPct val="150000"/>
              </a:lnSpc>
              <a:buClrTx/>
              <a:buSzPct val="100000"/>
              <a:buFont typeface="+mj-cs"/>
              <a:buAutoNum type="hebrew2Minus" startAt="5"/>
            </a:pPr>
            <a:r>
              <a:rPr lang="he-IL" sz="2500" u="sng" dirty="0">
                <a:effectLst/>
                <a:latin typeface="Calibri" panose="020F0502020204030204" pitchFamily="34" charset="0"/>
                <a:ea typeface="Calibri" panose="020F0502020204030204" pitchFamily="34" charset="0"/>
              </a:rPr>
              <a:t>צווי הארנונה השונים שכל רשות מקומית קבעה לעצמה, הכוללים</a:t>
            </a:r>
            <a:r>
              <a:rPr lang="he-IL" sz="2500" dirty="0">
                <a:effectLst/>
                <a:latin typeface="Calibri" panose="020F0502020204030204" pitchFamily="34" charset="0"/>
                <a:ea typeface="Calibri" panose="020F0502020204030204" pitchFamily="34" charset="0"/>
              </a:rPr>
              <a:t>:</a:t>
            </a:r>
            <a:endParaRPr lang="en-US" sz="2500" dirty="0">
              <a:effectLst/>
              <a:latin typeface="Calibri" panose="020F0502020204030204" pitchFamily="34" charset="0"/>
              <a:ea typeface="Calibri" panose="020F0502020204030204" pitchFamily="34" charset="0"/>
            </a:endParaRPr>
          </a:p>
          <a:p>
            <a:pPr marL="685800" algn="just" rtl="1">
              <a:lnSpc>
                <a:spcPct val="150000"/>
              </a:lnSpc>
            </a:pPr>
            <a:r>
              <a:rPr lang="he-IL" sz="2500" dirty="0">
                <a:effectLst/>
                <a:latin typeface="Calibri" panose="020F0502020204030204" pitchFamily="34" charset="0"/>
                <a:ea typeface="Calibri" panose="020F0502020204030204" pitchFamily="34" charset="0"/>
              </a:rPr>
              <a:t>שיטת חישוב: ברוטו-ברוטו, ברוטו, נטו-נטו, נטו  </a:t>
            </a:r>
            <a:endParaRPr lang="en-US" sz="2500" dirty="0">
              <a:effectLst/>
              <a:latin typeface="Calibri" panose="020F0502020204030204" pitchFamily="34" charset="0"/>
              <a:ea typeface="Calibri" panose="020F0502020204030204" pitchFamily="34" charset="0"/>
            </a:endParaRPr>
          </a:p>
          <a:p>
            <a:pPr marL="685800" algn="just" rtl="1">
              <a:lnSpc>
                <a:spcPct val="150000"/>
              </a:lnSpc>
            </a:pPr>
            <a:r>
              <a:rPr lang="he-IL" sz="2500" dirty="0">
                <a:effectLst/>
                <a:latin typeface="Calibri" panose="020F0502020204030204" pitchFamily="34" charset="0"/>
                <a:ea typeface="Calibri" panose="020F0502020204030204" pitchFamily="34" charset="0"/>
              </a:rPr>
              <a:t>סיווגים וסיווגי משנה;</a:t>
            </a:r>
            <a:endParaRPr lang="en-US" sz="2500" dirty="0">
              <a:effectLst/>
              <a:latin typeface="Calibri" panose="020F0502020204030204" pitchFamily="34" charset="0"/>
              <a:ea typeface="Calibri" panose="020F0502020204030204" pitchFamily="34" charset="0"/>
            </a:endParaRPr>
          </a:p>
          <a:p>
            <a:pPr marL="685800" algn="just" rtl="1">
              <a:lnSpc>
                <a:spcPct val="150000"/>
              </a:lnSpc>
            </a:pPr>
            <a:r>
              <a:rPr lang="he-IL" sz="2500" dirty="0">
                <a:effectLst/>
                <a:latin typeface="Calibri" panose="020F0502020204030204" pitchFamily="34" charset="0"/>
                <a:ea typeface="Calibri" panose="020F0502020204030204" pitchFamily="34" charset="0"/>
              </a:rPr>
              <a:t>ותעריפים</a:t>
            </a:r>
            <a:r>
              <a:rPr lang="en-US" sz="2500" dirty="0">
                <a:effectLst/>
                <a:latin typeface="Calibri" panose="020F0502020204030204" pitchFamily="34" charset="0"/>
                <a:ea typeface="Calibri" panose="020F0502020204030204" pitchFamily="34" charset="0"/>
              </a:rPr>
              <a:t>;</a:t>
            </a:r>
          </a:p>
          <a:p>
            <a:pPr marL="0" lvl="0" indent="0" algn="just" rtl="1">
              <a:lnSpc>
                <a:spcPct val="150000"/>
              </a:lnSpc>
              <a:buNone/>
            </a:pPr>
            <a:r>
              <a:rPr lang="he-IL" sz="2500" b="1" u="sng" dirty="0">
                <a:effectLst/>
                <a:latin typeface="Calibri" panose="020F0502020204030204" pitchFamily="34" charset="0"/>
                <a:ea typeface="Calibri" panose="020F0502020204030204" pitchFamily="34" charset="0"/>
              </a:rPr>
              <a:t>התוצאה: </a:t>
            </a:r>
            <a:r>
              <a:rPr lang="he-IL" sz="2500" b="1" dirty="0">
                <a:effectLst/>
                <a:latin typeface="Calibri" panose="020F0502020204030204" pitchFamily="34" charset="0"/>
                <a:ea typeface="Calibri" panose="020F0502020204030204" pitchFamily="34" charset="0"/>
              </a:rPr>
              <a:t>חוסר אחידות ושונות גדולה שגרמו לתחושת קיפוח ואפליה, לריבוי מחלוקות בין הרשויות לבין הנישומים, ולתחרות בין רשויות. </a:t>
            </a:r>
            <a:endParaRPr lang="en-US" sz="2500" b="1"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F62F19C7-D5F5-7BE9-3883-CD5E04D732B1}"/>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9F51BE07-3AF4-F48D-C7BD-9D169A5C026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379304" y="6101687"/>
            <a:ext cx="4452729" cy="609600"/>
          </a:xfrm>
          <a:prstGeom prst="rect">
            <a:avLst/>
          </a:prstGeom>
          <a:noFill/>
          <a:ln>
            <a:noFill/>
          </a:ln>
        </p:spPr>
      </p:pic>
    </p:spTree>
    <p:extLst>
      <p:ext uri="{BB962C8B-B14F-4D97-AF65-F5344CB8AC3E}">
        <p14:creationId xmlns:p14="http://schemas.microsoft.com/office/powerpoint/2010/main" val="3687608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F6C052B-2A2D-F20A-149A-2AA07485C4B3}"/>
              </a:ext>
            </a:extLst>
          </p:cNvPr>
          <p:cNvSpPr>
            <a:spLocks noGrp="1"/>
          </p:cNvSpPr>
          <p:nvPr>
            <p:ph type="title"/>
          </p:nvPr>
        </p:nvSpPr>
        <p:spPr/>
        <p:txBody>
          <a:bodyPr>
            <a:normAutofit/>
          </a:bodyPr>
          <a:lstStyle/>
          <a:p>
            <a:pPr algn="r"/>
            <a:r>
              <a:rPr lang="he-IL" sz="4000" b="1" dirty="0">
                <a:solidFill>
                  <a:schemeClr val="accent2"/>
                </a:solidFill>
              </a:rPr>
              <a:t>הצעה לנוסח צו ארנונה אחיד</a:t>
            </a:r>
          </a:p>
        </p:txBody>
      </p:sp>
      <p:sp>
        <p:nvSpPr>
          <p:cNvPr id="3" name="מציין מיקום תוכן 2">
            <a:extLst>
              <a:ext uri="{FF2B5EF4-FFF2-40B4-BE49-F238E27FC236}">
                <a16:creationId xmlns:a16="http://schemas.microsoft.com/office/drawing/2014/main" id="{F345727F-19D7-6D23-0679-6131A372B2C5}"/>
              </a:ext>
            </a:extLst>
          </p:cNvPr>
          <p:cNvSpPr>
            <a:spLocks noGrp="1"/>
          </p:cNvSpPr>
          <p:nvPr>
            <p:ph idx="1"/>
          </p:nvPr>
        </p:nvSpPr>
        <p:spPr>
          <a:xfrm>
            <a:off x="249383" y="1596043"/>
            <a:ext cx="9476508" cy="4445319"/>
          </a:xfrm>
        </p:spPr>
        <p:txBody>
          <a:bodyPr/>
          <a:lstStyle/>
          <a:p>
            <a:pPr algn="just"/>
            <a:r>
              <a:rPr lang="he-IL" sz="2500" dirty="0">
                <a:effectLst/>
                <a:latin typeface="Calibri" panose="020F0502020204030204" pitchFamily="34" charset="0"/>
                <a:ea typeface="Calibri" panose="020F0502020204030204" pitchFamily="34" charset="0"/>
              </a:rPr>
              <a:t>יוזמה של פורום ה-15</a:t>
            </a:r>
          </a:p>
          <a:p>
            <a:pPr algn="just"/>
            <a:r>
              <a:rPr lang="he-IL" sz="2500" dirty="0">
                <a:latin typeface="Calibri" panose="020F0502020204030204" pitchFamily="34" charset="0"/>
                <a:ea typeface="Calibri" panose="020F0502020204030204" pitchFamily="34" charset="0"/>
              </a:rPr>
              <a:t>המטרה: להביא </a:t>
            </a:r>
            <a:r>
              <a:rPr lang="he-IL" sz="2500" dirty="0">
                <a:effectLst/>
                <a:latin typeface="Calibri" panose="020F0502020204030204" pitchFamily="34" charset="0"/>
                <a:ea typeface="Calibri" panose="020F0502020204030204" pitchFamily="34" charset="0"/>
              </a:rPr>
              <a:t>לאחידות, פישוט, סבירות וחלוקה צודקת יותר של הארנונה. </a:t>
            </a:r>
          </a:p>
          <a:p>
            <a:pPr algn="just"/>
            <a:r>
              <a:rPr lang="he-IL" sz="2500" dirty="0">
                <a:effectLst/>
                <a:latin typeface="Calibri" panose="020F0502020204030204" pitchFamily="34" charset="0"/>
                <a:ea typeface="Calibri" panose="020F0502020204030204" pitchFamily="34" charset="0"/>
              </a:rPr>
              <a:t>השאיפה: שמשרד הפנים יאמץ את הצו בשינויי החקיקה הנדרשים, כדי שיחול על כל הרשויות המקומיות בישראל. </a:t>
            </a:r>
          </a:p>
          <a:p>
            <a:pPr algn="just"/>
            <a:r>
              <a:rPr lang="he-IL" sz="2500" dirty="0">
                <a:effectLst/>
                <a:latin typeface="Calibri" panose="020F0502020204030204" pitchFamily="34" charset="0"/>
                <a:ea typeface="Calibri" panose="020F0502020204030204" pitchFamily="34" charset="0"/>
              </a:rPr>
              <a:t>בינתיים המהלך תקוע. </a:t>
            </a:r>
          </a:p>
          <a:p>
            <a:pPr algn="just"/>
            <a:r>
              <a:rPr lang="he-IL" sz="2500" dirty="0">
                <a:latin typeface="Calibri" panose="020F0502020204030204" pitchFamily="34" charset="0"/>
                <a:ea typeface="Calibri" panose="020F0502020204030204" pitchFamily="34" charset="0"/>
              </a:rPr>
              <a:t>קישור לאתר האינטרנט של פורום ה- 15:</a:t>
            </a:r>
          </a:p>
          <a:p>
            <a:pPr marL="0" indent="0" algn="just">
              <a:buNone/>
            </a:pPr>
            <a:r>
              <a:rPr lang="he-IL" sz="2500" dirty="0">
                <a:latin typeface="Calibri" panose="020F0502020204030204" pitchFamily="34" charset="0"/>
                <a:ea typeface="Calibri" panose="020F0502020204030204" pitchFamily="34" charset="0"/>
              </a:rPr>
              <a:t> </a:t>
            </a:r>
            <a:r>
              <a:rPr lang="en-US" sz="2500" dirty="0">
                <a:latin typeface="Calibri" panose="020F0502020204030204" pitchFamily="34" charset="0"/>
                <a:ea typeface="Calibri" panose="020F0502020204030204" pitchFamily="34" charset="0"/>
                <a:hlinkClick r:id="rId2"/>
              </a:rPr>
              <a:t>https://www.forum15.org.il/uploads/n/1620626201.4093.pdf</a:t>
            </a:r>
            <a:endParaRPr lang="he-IL" sz="2500" dirty="0">
              <a:latin typeface="Calibri" panose="020F0502020204030204" pitchFamily="34" charset="0"/>
              <a:ea typeface="Calibri" panose="020F0502020204030204" pitchFamily="34" charset="0"/>
            </a:endParaRPr>
          </a:p>
          <a:p>
            <a:endParaRPr lang="en-US" sz="2300" dirty="0">
              <a:latin typeface="Calibri" panose="020F0502020204030204" pitchFamily="34" charset="0"/>
              <a:ea typeface="Calibri" panose="020F0502020204030204" pitchFamily="34" charset="0"/>
            </a:endParaRPr>
          </a:p>
        </p:txBody>
      </p:sp>
      <p:sp>
        <p:nvSpPr>
          <p:cNvPr id="4" name="מציין מיקום של כותרת תחתונה 3">
            <a:extLst>
              <a:ext uri="{FF2B5EF4-FFF2-40B4-BE49-F238E27FC236}">
                <a16:creationId xmlns:a16="http://schemas.microsoft.com/office/drawing/2014/main" id="{64DC130C-783D-FDFC-F438-CE3B1D55B150}"/>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4A270F5D-D219-3DE4-C696-9580934794C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375082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0" y="609600"/>
            <a:ext cx="9636981" cy="829586"/>
          </a:xfrm>
        </p:spPr>
        <p:txBody>
          <a:bodyPr>
            <a:noAutofit/>
          </a:bodyPr>
          <a:lstStyle/>
          <a:p>
            <a:pPr algn="r"/>
            <a:r>
              <a:rPr lang="he-IL" sz="4000" b="1" dirty="0">
                <a:solidFill>
                  <a:schemeClr val="accent2"/>
                </a:solidFill>
                <a:effectLst/>
                <a:latin typeface="Calibri" panose="020F0502020204030204" pitchFamily="34" charset="0"/>
                <a:ea typeface="Calibri" panose="020F0502020204030204" pitchFamily="34" charset="0"/>
              </a:rPr>
              <a:t>דיני ההקפאה </a:t>
            </a:r>
            <a:r>
              <a:rPr lang="he-IL" sz="4000" b="1" dirty="0" err="1">
                <a:solidFill>
                  <a:schemeClr val="accent2"/>
                </a:solidFill>
                <a:effectLst/>
                <a:latin typeface="Calibri" panose="020F0502020204030204" pitchFamily="34" charset="0"/>
                <a:ea typeface="Calibri" panose="020F0502020204030204" pitchFamily="34" charset="0"/>
              </a:rPr>
              <a:t>ושק"ד</a:t>
            </a:r>
            <a:r>
              <a:rPr lang="he-IL" sz="4000" b="1" dirty="0">
                <a:solidFill>
                  <a:schemeClr val="accent2"/>
                </a:solidFill>
                <a:effectLst/>
                <a:latin typeface="Calibri" panose="020F0502020204030204" pitchFamily="34" charset="0"/>
                <a:ea typeface="Calibri" panose="020F0502020204030204" pitchFamily="34" charset="0"/>
              </a:rPr>
              <a:t> הרשות בקביעת הארנונה</a:t>
            </a:r>
            <a:br>
              <a:rPr lang="en-US" sz="4000" dirty="0">
                <a:solidFill>
                  <a:schemeClr val="accent2"/>
                </a:solidFill>
                <a:effectLst/>
                <a:latin typeface="Calibri" panose="020F0502020204030204" pitchFamily="34" charset="0"/>
                <a:ea typeface="Calibri" panose="020F0502020204030204" pitchFamily="34" charset="0"/>
              </a:rPr>
            </a:br>
            <a:endParaRPr lang="he-IL" sz="4000"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3" y="1327868"/>
            <a:ext cx="9253845" cy="4713495"/>
          </a:xfrm>
        </p:spPr>
        <p:txBody>
          <a:bodyPr>
            <a:noAutofit/>
          </a:bodyPr>
          <a:lstStyle/>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עד 1985 הרשויות המקומיות קבעו את שיעור הארנונה ללא הגבלה.</a:t>
            </a:r>
            <a:endParaRPr lang="en-US" sz="2500" dirty="0">
              <a:effectLst/>
              <a:latin typeface="Calibri" panose="020F0502020204030204" pitchFamily="34" charset="0"/>
              <a:ea typeface="Calibri" panose="020F0502020204030204" pitchFamily="34" charset="0"/>
            </a:endParaRPr>
          </a:p>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בעקבות האינפלציה הדוהרת </a:t>
            </a:r>
            <a:r>
              <a:rPr lang="he-IL" sz="2500" dirty="0">
                <a:latin typeface="Calibri" panose="020F0502020204030204" pitchFamily="34" charset="0"/>
                <a:ea typeface="Calibri" panose="020F0502020204030204" pitchFamily="34" charset="0"/>
              </a:rPr>
              <a:t>נוצרו </a:t>
            </a:r>
            <a:r>
              <a:rPr lang="he-IL" sz="2500" dirty="0">
                <a:effectLst/>
                <a:latin typeface="Calibri" panose="020F0502020204030204" pitchFamily="34" charset="0"/>
                <a:ea typeface="Calibri" panose="020F0502020204030204" pitchFamily="34" charset="0"/>
              </a:rPr>
              <a:t>עליות ארנונה משמעותיות בתוך שנים אחדות, ובשנת 1986 נכנסו לתוקף "הוראות ההקפאה".</a:t>
            </a:r>
            <a:endParaRPr lang="en-US" sz="2500" dirty="0">
              <a:effectLst/>
              <a:latin typeface="Calibri" panose="020F0502020204030204" pitchFamily="34" charset="0"/>
              <a:ea typeface="Calibri" panose="020F0502020204030204" pitchFamily="34" charset="0"/>
            </a:endParaRPr>
          </a:p>
          <a:p>
            <a:pPr lvl="0" algn="just" rtl="1">
              <a:lnSpc>
                <a:spcPct val="150000"/>
              </a:lnSpc>
              <a:spcAft>
                <a:spcPts val="800"/>
              </a:spcAft>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דיני ההקפאה מגבילים את </a:t>
            </a:r>
            <a:r>
              <a:rPr lang="he-IL" sz="2500" dirty="0" err="1">
                <a:effectLst/>
                <a:latin typeface="Calibri" panose="020F0502020204030204" pitchFamily="34" charset="0"/>
                <a:ea typeface="Calibri" panose="020F0502020204030204" pitchFamily="34" charset="0"/>
              </a:rPr>
              <a:t>שק"ד</a:t>
            </a:r>
            <a:r>
              <a:rPr lang="he-IL" sz="2500" dirty="0">
                <a:effectLst/>
                <a:latin typeface="Calibri" panose="020F0502020204030204" pitchFamily="34" charset="0"/>
                <a:ea typeface="Calibri" panose="020F0502020204030204" pitchFamily="34" charset="0"/>
              </a:rPr>
              <a:t> הרשויות המקומיות: עדכון שנתי לפי מנגנון "טייס אוטומטי", תעריפי מינימום ומקסימום, איסור על שינוי אופן חישוב שטחו של נכס, איסור על שינוי סיווג נכס.</a:t>
            </a:r>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2538156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519485"/>
          </a:xfrm>
        </p:spPr>
        <p:txBody>
          <a:bodyPr>
            <a:normAutofit fontScale="90000"/>
          </a:bodyPr>
          <a:lstStyle/>
          <a:p>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1129085"/>
            <a:ext cx="8596668" cy="4912277"/>
          </a:xfrm>
        </p:spPr>
        <p:txBody>
          <a:bodyPr>
            <a:normAutofit/>
          </a:bodyPr>
          <a:lstStyle/>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אבל, במגבלות דיני ההקפאה, מתחם </a:t>
            </a:r>
            <a:r>
              <a:rPr lang="he-IL" sz="2500" dirty="0" err="1">
                <a:effectLst/>
                <a:latin typeface="Calibri" panose="020F0502020204030204" pitchFamily="34" charset="0"/>
                <a:ea typeface="Calibri" panose="020F0502020204030204" pitchFamily="34" charset="0"/>
              </a:rPr>
              <a:t>שקה"ד</a:t>
            </a:r>
            <a:r>
              <a:rPr lang="he-IL" sz="2500" dirty="0">
                <a:effectLst/>
                <a:latin typeface="Calibri" panose="020F0502020204030204" pitchFamily="34" charset="0"/>
                <a:ea typeface="Calibri" panose="020F0502020204030204" pitchFamily="34" charset="0"/>
              </a:rPr>
              <a:t> של הרשות המקומית בקביעת שיעורי הארנונה הוא רחב וביהמ"ש ימעט להתערב בו. </a:t>
            </a:r>
            <a:endParaRPr lang="en-US" sz="2500" dirty="0">
              <a:effectLst/>
              <a:latin typeface="Calibri" panose="020F0502020204030204" pitchFamily="34" charset="0"/>
              <a:ea typeface="Calibri" panose="020F0502020204030204" pitchFamily="34" charset="0"/>
            </a:endParaRPr>
          </a:p>
          <a:p>
            <a:pPr lvl="0" algn="just" rtl="1">
              <a:lnSpc>
                <a:spcPct val="150000"/>
              </a:lnSpc>
              <a:spcAft>
                <a:spcPts val="800"/>
              </a:spcAft>
              <a:buFont typeface="Wingdings" panose="05000000000000000000" pitchFamily="2" charset="2"/>
              <a:buChar char="Ø"/>
            </a:pPr>
            <a:r>
              <a:rPr lang="he-IL" sz="2500" i="1" dirty="0">
                <a:effectLst/>
                <a:latin typeface="Calibri" panose="020F0502020204030204" pitchFamily="34" charset="0"/>
                <a:ea typeface="Calibri" panose="020F0502020204030204" pitchFamily="34" charset="0"/>
              </a:rPr>
              <a:t>בג"צ 345/78 </a:t>
            </a:r>
            <a:r>
              <a:rPr lang="he-IL" sz="2500" i="1" dirty="0" err="1">
                <a:effectLst/>
                <a:latin typeface="Calibri" panose="020F0502020204030204" pitchFamily="34" charset="0"/>
                <a:ea typeface="Calibri" panose="020F0502020204030204" pitchFamily="34" charset="0"/>
              </a:rPr>
              <a:t>ירדניה</a:t>
            </a:r>
            <a:r>
              <a:rPr lang="he-IL" sz="2500" i="1" dirty="0">
                <a:effectLst/>
                <a:latin typeface="Calibri" panose="020F0502020204030204" pitchFamily="34" charset="0"/>
                <a:ea typeface="Calibri" panose="020F0502020204030204" pitchFamily="34" charset="0"/>
              </a:rPr>
              <a:t> חב' לביטוח בע"מ נ' עיריית ת"א</a:t>
            </a:r>
            <a:r>
              <a:rPr lang="he-IL" sz="2500" dirty="0">
                <a:effectLst/>
                <a:latin typeface="Calibri" panose="020F0502020204030204" pitchFamily="34" charset="0"/>
                <a:ea typeface="Calibri" panose="020F0502020204030204" pitchFamily="34" charset="0"/>
              </a:rPr>
              <a:t>- "</a:t>
            </a:r>
            <a:r>
              <a:rPr lang="he-IL" sz="2500" b="1" dirty="0">
                <a:effectLst/>
                <a:latin typeface="Calibri" panose="020F0502020204030204" pitchFamily="34" charset="0"/>
                <a:ea typeface="Calibri" panose="020F0502020204030204" pitchFamily="34" charset="0"/>
              </a:rPr>
              <a:t>ומי כאבות העיר, שבתוך עריהם הם יושבים, יודעים איזה ענף מסוגל לשאת נטל כבד יותר של הארנונה מאחרים"?</a:t>
            </a:r>
            <a:endParaRPr lang="en-US" sz="2500" b="1"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69547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770313"/>
          </a:xfrm>
        </p:spPr>
        <p:txBody>
          <a:bodyPr>
            <a:normAutofit fontScale="90000"/>
          </a:bodyPr>
          <a:lstStyle/>
          <a:p>
            <a:pPr algn="r"/>
            <a:r>
              <a:rPr lang="he-IL" sz="4000" b="1" dirty="0">
                <a:solidFill>
                  <a:schemeClr val="accent2"/>
                </a:solidFill>
                <a:effectLst/>
                <a:latin typeface="Calibri" panose="020F0502020204030204" pitchFamily="34" charset="0"/>
                <a:ea typeface="Calibri" panose="020F0502020204030204" pitchFamily="34" charset="0"/>
              </a:rPr>
              <a:t>כללי- על מרכיבי השומה (קובעי השומה)-</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1438103"/>
            <a:ext cx="8596668" cy="4603260"/>
          </a:xfrm>
        </p:spPr>
        <p:txBody>
          <a:bodyPr>
            <a:normAutofit fontScale="92500" lnSpcReduction="10000"/>
          </a:bodyPr>
          <a:lstStyle/>
          <a:p>
            <a:pPr lvl="0" algn="just" rtl="1">
              <a:lnSpc>
                <a:spcPct val="150000"/>
              </a:lnSpc>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חוק ההסדרים במשק המדינה (תיקוני חקיקה להשגת יעדי התקציב), </a:t>
            </a:r>
            <a:r>
              <a:rPr lang="he-IL" sz="2500" u="sng" dirty="0" err="1">
                <a:effectLst/>
                <a:latin typeface="Calibri" panose="020F0502020204030204" pitchFamily="34" charset="0"/>
                <a:ea typeface="Calibri" panose="020F0502020204030204" pitchFamily="34" charset="0"/>
              </a:rPr>
              <a:t>התשנ"ג</a:t>
            </a:r>
            <a:r>
              <a:rPr lang="he-IL" sz="2500" u="sng" dirty="0">
                <a:effectLst/>
                <a:latin typeface="Calibri" panose="020F0502020204030204" pitchFamily="34" charset="0"/>
                <a:ea typeface="Calibri" panose="020F0502020204030204" pitchFamily="34" charset="0"/>
              </a:rPr>
              <a:t>- 1992, סעיף 8(א)</a:t>
            </a:r>
            <a:r>
              <a:rPr lang="he-IL" sz="2500" dirty="0">
                <a:effectLst/>
                <a:latin typeface="Calibri" panose="020F0502020204030204" pitchFamily="34" charset="0"/>
                <a:ea typeface="Calibri" panose="020F0502020204030204" pitchFamily="34" charset="0"/>
              </a:rPr>
              <a:t>- </a:t>
            </a:r>
            <a:endParaRPr lang="en-US" sz="2500" dirty="0">
              <a:effectLst/>
              <a:latin typeface="Calibri" panose="020F0502020204030204" pitchFamily="34" charset="0"/>
              <a:ea typeface="Calibri" panose="020F0502020204030204" pitchFamily="34" charset="0"/>
            </a:endParaRPr>
          </a:p>
          <a:p>
            <a:pPr marL="514350" lvl="1" indent="0" algn="just">
              <a:lnSpc>
                <a:spcPct val="150000"/>
              </a:lnSpc>
              <a:buNone/>
            </a:pPr>
            <a:r>
              <a:rPr lang="he-IL" sz="2500" dirty="0">
                <a:effectLst/>
                <a:latin typeface="Calibri" panose="020F0502020204030204" pitchFamily="34" charset="0"/>
                <a:ea typeface="Calibri" panose="020F0502020204030204" pitchFamily="34" charset="0"/>
              </a:rPr>
              <a:t>"מועצה תטיל, בכל שנת כספים, ארנונה כללית </a:t>
            </a:r>
            <a:r>
              <a:rPr lang="he-IL" sz="2500" b="1" dirty="0">
                <a:effectLst/>
                <a:latin typeface="Calibri" panose="020F0502020204030204" pitchFamily="34" charset="0"/>
                <a:ea typeface="Calibri" panose="020F0502020204030204" pitchFamily="34" charset="0"/>
              </a:rPr>
              <a:t>על הנכסים שבתחומה שאינם אדמת בניין</a:t>
            </a:r>
            <a:r>
              <a:rPr lang="he-IL" sz="2500" dirty="0">
                <a:effectLst/>
                <a:latin typeface="Calibri" panose="020F0502020204030204" pitchFamily="34" charset="0"/>
                <a:ea typeface="Calibri" panose="020F0502020204030204" pitchFamily="34" charset="0"/>
              </a:rPr>
              <a:t>; הארנונה תחושב לפי </a:t>
            </a:r>
            <a:r>
              <a:rPr lang="he-IL" sz="2500" b="1" dirty="0">
                <a:effectLst/>
                <a:latin typeface="Calibri" panose="020F0502020204030204" pitchFamily="34" charset="0"/>
                <a:ea typeface="Calibri" panose="020F0502020204030204" pitchFamily="34" charset="0"/>
              </a:rPr>
              <a:t>יחידת שטח</a:t>
            </a:r>
            <a:r>
              <a:rPr lang="he-IL" sz="2500" dirty="0">
                <a:effectLst/>
                <a:latin typeface="Calibri" panose="020F0502020204030204" pitchFamily="34" charset="0"/>
                <a:ea typeface="Calibri" panose="020F0502020204030204" pitchFamily="34" charset="0"/>
              </a:rPr>
              <a:t>, בהתאם </a:t>
            </a:r>
            <a:r>
              <a:rPr lang="he-IL" sz="2500" b="1" dirty="0">
                <a:effectLst/>
                <a:latin typeface="Calibri" panose="020F0502020204030204" pitchFamily="34" charset="0"/>
                <a:ea typeface="Calibri" panose="020F0502020204030204" pitchFamily="34" charset="0"/>
              </a:rPr>
              <a:t>לסוג הנכס, לשימושו ולמקומו</a:t>
            </a:r>
            <a:r>
              <a:rPr lang="he-IL" sz="2500" dirty="0">
                <a:effectLst/>
                <a:latin typeface="Calibri" panose="020F0502020204030204" pitchFamily="34" charset="0"/>
                <a:ea typeface="Calibri" panose="020F0502020204030204" pitchFamily="34" charset="0"/>
              </a:rPr>
              <a:t>, ותשולם בידי </a:t>
            </a:r>
            <a:r>
              <a:rPr lang="he-IL" sz="2500" b="1" dirty="0">
                <a:effectLst/>
                <a:latin typeface="Calibri" panose="020F0502020204030204" pitchFamily="34" charset="0"/>
                <a:ea typeface="Calibri" panose="020F0502020204030204" pitchFamily="34" charset="0"/>
              </a:rPr>
              <a:t>המחזיק</a:t>
            </a:r>
            <a:r>
              <a:rPr lang="he-IL" sz="2500" dirty="0">
                <a:effectLst/>
                <a:latin typeface="Calibri" panose="020F0502020204030204" pitchFamily="34" charset="0"/>
                <a:ea typeface="Calibri" panose="020F0502020204030204" pitchFamily="34" charset="0"/>
              </a:rPr>
              <a:t> בנכס".</a:t>
            </a:r>
            <a:endParaRPr lang="en-US" sz="2500" dirty="0">
              <a:effectLst/>
              <a:latin typeface="Calibri" panose="020F0502020204030204" pitchFamily="34" charset="0"/>
              <a:ea typeface="Calibri" panose="020F0502020204030204" pitchFamily="34" charset="0"/>
            </a:endParaRPr>
          </a:p>
          <a:p>
            <a:pPr algn="just">
              <a:lnSpc>
                <a:spcPct val="150000"/>
              </a:lnSpc>
              <a:spcAft>
                <a:spcPts val="800"/>
              </a:spcAft>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שיעור הארנונה שחל על הנכס נקבעים עפ"י</a:t>
            </a:r>
            <a:r>
              <a:rPr lang="he-IL" sz="2500" u="sng" dirty="0">
                <a:effectLst/>
                <a:latin typeface="Calibri" panose="020F0502020204030204" pitchFamily="34" charset="0"/>
                <a:ea typeface="Calibri" panose="020F0502020204030204" pitchFamily="34" charset="0"/>
              </a:rPr>
              <a:t> 3 פרמטרים</a:t>
            </a:r>
            <a:r>
              <a:rPr lang="he-IL" sz="2500" dirty="0">
                <a:effectLst/>
                <a:latin typeface="Calibri" panose="020F0502020204030204" pitchFamily="34" charset="0"/>
                <a:ea typeface="Calibri" panose="020F0502020204030204" pitchFamily="34" charset="0"/>
              </a:rPr>
              <a:t>: </a:t>
            </a:r>
            <a:r>
              <a:rPr lang="he-IL" sz="2500" u="sng" dirty="0">
                <a:effectLst/>
                <a:latin typeface="Calibri" panose="020F0502020204030204" pitchFamily="34" charset="0"/>
                <a:ea typeface="Calibri" panose="020F0502020204030204" pitchFamily="34" charset="0"/>
              </a:rPr>
              <a:t>סוג הנכס</a:t>
            </a:r>
            <a:r>
              <a:rPr lang="he-IL" sz="2500" dirty="0">
                <a:effectLst/>
                <a:latin typeface="Calibri" panose="020F0502020204030204" pitchFamily="34" charset="0"/>
                <a:ea typeface="Calibri" panose="020F0502020204030204" pitchFamily="34" charset="0"/>
              </a:rPr>
              <a:t>, </a:t>
            </a:r>
            <a:r>
              <a:rPr lang="he-IL" sz="2500" u="sng" dirty="0">
                <a:effectLst/>
                <a:latin typeface="Calibri" panose="020F0502020204030204" pitchFamily="34" charset="0"/>
                <a:ea typeface="Calibri" panose="020F0502020204030204" pitchFamily="34" charset="0"/>
              </a:rPr>
              <a:t>שימושו</a:t>
            </a:r>
            <a:r>
              <a:rPr lang="he-IL" sz="2500" dirty="0">
                <a:effectLst/>
                <a:latin typeface="Calibri" panose="020F0502020204030204" pitchFamily="34" charset="0"/>
                <a:ea typeface="Calibri" panose="020F0502020204030204" pitchFamily="34" charset="0"/>
              </a:rPr>
              <a:t> ו</a:t>
            </a:r>
            <a:r>
              <a:rPr lang="he-IL" sz="2500" u="sng" dirty="0">
                <a:effectLst/>
                <a:latin typeface="Calibri" panose="020F0502020204030204" pitchFamily="34" charset="0"/>
                <a:ea typeface="Calibri" panose="020F0502020204030204" pitchFamily="34" charset="0"/>
              </a:rPr>
              <a:t>מיקומו </a:t>
            </a:r>
            <a:r>
              <a:rPr lang="he-IL" sz="2500" dirty="0">
                <a:effectLst/>
                <a:latin typeface="Calibri" panose="020F0502020204030204" pitchFamily="34" charset="0"/>
                <a:ea typeface="Calibri" panose="020F0502020204030204" pitchFamily="34" charset="0"/>
              </a:rPr>
              <a:t>- </a:t>
            </a:r>
            <a:r>
              <a:rPr lang="he-IL" sz="2500" b="1" dirty="0">
                <a:effectLst/>
                <a:latin typeface="Calibri" panose="020F0502020204030204" pitchFamily="34" charset="0"/>
                <a:ea typeface="Calibri" panose="020F0502020204030204" pitchFamily="34" charset="0"/>
              </a:rPr>
              <a:t>מרכיבי השומה</a:t>
            </a:r>
            <a:r>
              <a:rPr lang="he-IL" sz="2500" dirty="0">
                <a:effectLst/>
                <a:latin typeface="Calibri" panose="020F0502020204030204" pitchFamily="34" charset="0"/>
                <a:ea typeface="Calibri" panose="020F0502020204030204" pitchFamily="34" charset="0"/>
              </a:rPr>
              <a:t> (או </a:t>
            </a:r>
            <a:r>
              <a:rPr lang="he-IL" sz="2500" b="1" dirty="0">
                <a:effectLst/>
                <a:latin typeface="Calibri" panose="020F0502020204030204" pitchFamily="34" charset="0"/>
                <a:ea typeface="Calibri" panose="020F0502020204030204" pitchFamily="34" charset="0"/>
              </a:rPr>
              <a:t>קובעי השומה</a:t>
            </a:r>
            <a:r>
              <a:rPr lang="he-IL" sz="2500" dirty="0">
                <a:effectLst/>
                <a:latin typeface="Calibri" panose="020F0502020204030204" pitchFamily="34" charset="0"/>
                <a:ea typeface="Calibri" panose="020F0502020204030204" pitchFamily="34" charset="0"/>
              </a:rPr>
              <a:t>).</a:t>
            </a:r>
            <a:endParaRPr lang="en-US" sz="25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2150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96982"/>
          </a:xfrm>
        </p:spPr>
        <p:txBody>
          <a:bodyPr>
            <a:normAutofit fontScale="90000"/>
          </a:bodyPr>
          <a:lstStyle/>
          <a:p>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830515"/>
            <a:ext cx="8596668" cy="5113085"/>
          </a:xfrm>
        </p:spPr>
        <p:txBody>
          <a:bodyPr>
            <a:normAutofit/>
          </a:bodyPr>
          <a:lstStyle/>
          <a:p>
            <a:pPr lvl="0" algn="just" rtl="1">
              <a:lnSpc>
                <a:spcPct val="150000"/>
              </a:lnSpc>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סוג הנכס = </a:t>
            </a:r>
            <a:r>
              <a:rPr lang="he-IL" sz="2500" dirty="0">
                <a:effectLst/>
                <a:latin typeface="Calibri" panose="020F0502020204030204" pitchFamily="34" charset="0"/>
                <a:ea typeface="Calibri" panose="020F0502020204030204" pitchFamily="34" charset="0"/>
              </a:rPr>
              <a:t>נכסים מסוג "בניין", "אדמה חקלאית", ו"קרקע תפוסה" מחויבים בארנונה.</a:t>
            </a:r>
            <a:r>
              <a:rPr lang="he-IL" sz="2500" b="1" dirty="0">
                <a:effectLst/>
                <a:latin typeface="Calibri" panose="020F0502020204030204" pitchFamily="34" charset="0"/>
                <a:ea typeface="Calibri" panose="020F0502020204030204" pitchFamily="34" charset="0"/>
              </a:rPr>
              <a:t> </a:t>
            </a:r>
            <a:r>
              <a:rPr lang="he-IL" sz="2500" dirty="0">
                <a:effectLst/>
                <a:latin typeface="Calibri" panose="020F0502020204030204" pitchFamily="34" charset="0"/>
                <a:ea typeface="Calibri" panose="020F0502020204030204" pitchFamily="34" charset="0"/>
              </a:rPr>
              <a:t>נכסים אחרים לא מחויבים.</a:t>
            </a:r>
          </a:p>
          <a:p>
            <a:pPr lvl="0" algn="just" rtl="1">
              <a:lnSpc>
                <a:spcPct val="150000"/>
              </a:lnSpc>
              <a:spcAft>
                <a:spcPts val="800"/>
              </a:spcAft>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שימוש הנכס (סיווג) =</a:t>
            </a:r>
            <a:r>
              <a:rPr lang="he-IL" sz="2500" dirty="0">
                <a:effectLst/>
                <a:latin typeface="Calibri" panose="020F0502020204030204" pitchFamily="34" charset="0"/>
                <a:ea typeface="Calibri" panose="020F0502020204030204" pitchFamily="34" charset="0"/>
              </a:rPr>
              <a:t> בתקנות ההסדרים ישנם  14 סיווגים עיקריים ("אבות הסיווג") ובצווי הארנונה יש סיווגים נוספים רבים. </a:t>
            </a:r>
          </a:p>
          <a:p>
            <a:pPr lvl="0" algn="just" rtl="1">
              <a:lnSpc>
                <a:spcPct val="150000"/>
              </a:lnSpc>
              <a:spcAft>
                <a:spcPts val="800"/>
              </a:spcAft>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לכל סיווג יש תעריף אחר וההבדלים יכולים להיות דרמטיים. </a:t>
            </a:r>
          </a:p>
          <a:p>
            <a:pPr lvl="0" algn="just" rtl="1">
              <a:lnSpc>
                <a:spcPct val="150000"/>
              </a:lnSpc>
              <a:spcAft>
                <a:spcPts val="800"/>
              </a:spcAft>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רוב הוויכוחים בנושא ארנונה בין הרשות לבין הנישומים הם בנושא הסיווגים. </a:t>
            </a:r>
            <a:r>
              <a:rPr lang="he-IL" sz="2500" dirty="0">
                <a:effectLst/>
                <a:highlight>
                  <a:srgbClr val="FFFF00"/>
                </a:highlight>
                <a:latin typeface="Calibri" panose="020F0502020204030204" pitchFamily="34" charset="0"/>
                <a:ea typeface="Calibri" panose="020F0502020204030204" pitchFamily="34" charset="0"/>
              </a:rPr>
              <a:t> </a:t>
            </a:r>
            <a:endParaRPr lang="en-US" sz="25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2147348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207038"/>
          </a:xfrm>
        </p:spPr>
        <p:txBody>
          <a:bodyPr>
            <a:normAutofit fontScale="90000"/>
          </a:bodyPr>
          <a:lstStyle/>
          <a:p>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451513"/>
            <a:ext cx="8596668" cy="5589850"/>
          </a:xfrm>
        </p:spPr>
        <p:txBody>
          <a:bodyPr>
            <a:normAutofit/>
          </a:bodyPr>
          <a:lstStyle/>
          <a:p>
            <a:pPr lvl="0" algn="just" rtl="1">
              <a:lnSpc>
                <a:spcPct val="150000"/>
              </a:lnSpc>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מיקום הנכס</a:t>
            </a:r>
            <a:r>
              <a:rPr lang="he-IL" sz="2500" dirty="0">
                <a:effectLst/>
                <a:latin typeface="Calibri" panose="020F0502020204030204" pitchFamily="34" charset="0"/>
                <a:ea typeface="Calibri" panose="020F0502020204030204" pitchFamily="34" charset="0"/>
              </a:rPr>
              <a:t>= צו ארנונה חל על תחום השיפוט של הרשות. נכס שלא בתחום שיפוט של אף רשות לא מחויב בארנונה. </a:t>
            </a:r>
          </a:p>
          <a:p>
            <a:pPr lvl="0" algn="just" rtl="1">
              <a:lnSpc>
                <a:spcPct val="150000"/>
              </a:lnSpc>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חלוקה </a:t>
            </a:r>
            <a:r>
              <a:rPr lang="he-IL" sz="2500" b="1" dirty="0" err="1">
                <a:effectLst/>
                <a:latin typeface="Calibri" panose="020F0502020204030204" pitchFamily="34" charset="0"/>
                <a:ea typeface="Calibri" panose="020F0502020204030204" pitchFamily="34" charset="0"/>
              </a:rPr>
              <a:t>לאיזורי</a:t>
            </a:r>
            <a:r>
              <a:rPr lang="he-IL" sz="2500" b="1" dirty="0">
                <a:effectLst/>
                <a:latin typeface="Calibri" panose="020F0502020204030204" pitchFamily="34" charset="0"/>
                <a:ea typeface="Calibri" panose="020F0502020204030204" pitchFamily="34" charset="0"/>
              </a:rPr>
              <a:t> מס בנכסי מגורים-  </a:t>
            </a:r>
            <a:r>
              <a:rPr lang="he-IL" sz="2500" dirty="0">
                <a:effectLst/>
                <a:latin typeface="Calibri" panose="020F0502020204030204" pitchFamily="34" charset="0"/>
                <a:ea typeface="Calibri" panose="020F0502020204030204" pitchFamily="34" charset="0"/>
              </a:rPr>
              <a:t>בד"כ חלוקה היסטורית לפי פערים סוציו אקונומיים בין השכונות בעיר.  </a:t>
            </a:r>
            <a:endParaRPr lang="en-US" sz="2500" dirty="0">
              <a:effectLst/>
              <a:latin typeface="Calibri" panose="020F0502020204030204" pitchFamily="34" charset="0"/>
              <a:ea typeface="Calibri" panose="020F0502020204030204" pitchFamily="34" charset="0"/>
            </a:endParaRPr>
          </a:p>
          <a:p>
            <a:pPr lvl="0" algn="just" rtl="1">
              <a:lnSpc>
                <a:spcPct val="150000"/>
              </a:lnSpc>
              <a:spcAft>
                <a:spcPts val="800"/>
              </a:spcAft>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חלוקה </a:t>
            </a:r>
            <a:r>
              <a:rPr lang="he-IL" sz="2500" b="1" dirty="0" err="1">
                <a:effectLst/>
                <a:latin typeface="Calibri" panose="020F0502020204030204" pitchFamily="34" charset="0"/>
                <a:ea typeface="Calibri" panose="020F0502020204030204" pitchFamily="34" charset="0"/>
              </a:rPr>
              <a:t>לאיזורי</a:t>
            </a:r>
            <a:r>
              <a:rPr lang="he-IL" sz="2500" b="1" dirty="0">
                <a:effectLst/>
                <a:latin typeface="Calibri" panose="020F0502020204030204" pitchFamily="34" charset="0"/>
                <a:ea typeface="Calibri" panose="020F0502020204030204" pitchFamily="34" charset="0"/>
              </a:rPr>
              <a:t> מס בנכסים שאינם למגורים- </a:t>
            </a:r>
            <a:r>
              <a:rPr lang="he-IL" sz="2500" dirty="0">
                <a:effectLst/>
                <a:latin typeface="Calibri" panose="020F0502020204030204" pitchFamily="34" charset="0"/>
                <a:ea typeface="Calibri" panose="020F0502020204030204" pitchFamily="34" charset="0"/>
              </a:rPr>
              <a:t>יכולה לנבוע ממיקום אטרקטיבי (מרכז העיר לעומת </a:t>
            </a:r>
            <a:r>
              <a:rPr lang="he-IL" sz="2500" dirty="0" err="1">
                <a:effectLst/>
                <a:latin typeface="Calibri" panose="020F0502020204030204" pitchFamily="34" charset="0"/>
                <a:ea typeface="Calibri" panose="020F0502020204030204" pitchFamily="34" charset="0"/>
              </a:rPr>
              <a:t>אזה"ת</a:t>
            </a:r>
            <a:r>
              <a:rPr lang="he-IL" sz="2500" dirty="0">
                <a:effectLst/>
                <a:latin typeface="Calibri" panose="020F0502020204030204" pitchFamily="34" charset="0"/>
                <a:ea typeface="Calibri" panose="020F0502020204030204" pitchFamily="34" charset="0"/>
              </a:rPr>
              <a:t>), או מפיתוח מאוחר של </a:t>
            </a:r>
            <a:r>
              <a:rPr lang="he-IL" sz="2500" dirty="0" err="1">
                <a:effectLst/>
                <a:latin typeface="Calibri" panose="020F0502020204030204" pitchFamily="34" charset="0"/>
                <a:ea typeface="Calibri" panose="020F0502020204030204" pitchFamily="34" charset="0"/>
              </a:rPr>
              <a:t>אזה"ת</a:t>
            </a:r>
            <a:r>
              <a:rPr lang="he-IL" sz="2500" dirty="0">
                <a:effectLst/>
                <a:latin typeface="Calibri" panose="020F0502020204030204" pitchFamily="34" charset="0"/>
                <a:ea typeface="Calibri" panose="020F0502020204030204" pitchFamily="34" charset="0"/>
              </a:rPr>
              <a:t> והרצון לקבוע לו סיווגים/ תעריפים </a:t>
            </a:r>
            <a:r>
              <a:rPr lang="he-IL" sz="2500" dirty="0" err="1">
                <a:effectLst/>
                <a:latin typeface="Calibri" panose="020F0502020204030204" pitchFamily="34" charset="0"/>
                <a:ea typeface="Calibri" panose="020F0502020204030204" pitchFamily="34" charset="0"/>
              </a:rPr>
              <a:t>יעודיים</a:t>
            </a:r>
            <a:r>
              <a:rPr lang="he-IL" sz="2500" dirty="0">
                <a:effectLst/>
                <a:latin typeface="Calibri" panose="020F0502020204030204" pitchFamily="34" charset="0"/>
                <a:ea typeface="Calibri" panose="020F0502020204030204" pitchFamily="34" charset="0"/>
              </a:rPr>
              <a:t> (</a:t>
            </a:r>
            <a:r>
              <a:rPr lang="he-IL" sz="2500" dirty="0">
                <a:latin typeface="Calibri" panose="020F0502020204030204" pitchFamily="34" charset="0"/>
                <a:ea typeface="Calibri" panose="020F0502020204030204" pitchFamily="34" charset="0"/>
              </a:rPr>
              <a:t>לדוג': ראש העין, </a:t>
            </a:r>
            <a:r>
              <a:rPr lang="he-IL" sz="2500" dirty="0">
                <a:effectLst/>
                <a:latin typeface="Calibri" panose="020F0502020204030204" pitchFamily="34" charset="0"/>
                <a:ea typeface="Calibri" panose="020F0502020204030204" pitchFamily="34" charset="0"/>
              </a:rPr>
              <a:t>לב השרון).</a:t>
            </a:r>
            <a:endParaRPr lang="en-US" sz="25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2064709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365126"/>
            <a:ext cx="8596668" cy="695498"/>
          </a:xfrm>
        </p:spPr>
        <p:txBody>
          <a:bodyPr>
            <a:normAutofit fontScale="90000"/>
          </a:bodyPr>
          <a:lstStyle/>
          <a:p>
            <a:pPr algn="r"/>
            <a:r>
              <a:rPr lang="he-IL" sz="4000" b="1" dirty="0">
                <a:solidFill>
                  <a:schemeClr val="accent2"/>
                </a:solidFill>
                <a:effectLst/>
                <a:latin typeface="Calibri" panose="020F0502020204030204" pitchFamily="34" charset="0"/>
                <a:ea typeface="Calibri" panose="020F0502020204030204" pitchFamily="34" charset="0"/>
              </a:rPr>
              <a:t>אבות החיוב בארנונה</a:t>
            </a:r>
            <a:br>
              <a:rPr lang="en-US" sz="4000" dirty="0">
                <a:solidFill>
                  <a:schemeClr val="accent2"/>
                </a:solidFill>
                <a:effectLst/>
                <a:latin typeface="Calibri" panose="020F0502020204030204" pitchFamily="34" charset="0"/>
                <a:ea typeface="Calibri" panose="020F0502020204030204" pitchFamily="34" charset="0"/>
              </a:rPr>
            </a:br>
            <a:endParaRPr lang="he-IL" sz="4000"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1060623"/>
            <a:ext cx="8596668" cy="4980739"/>
          </a:xfrm>
        </p:spPr>
        <p:txBody>
          <a:bodyPr/>
          <a:lstStyle/>
          <a:p>
            <a:r>
              <a:rPr lang="he-IL" sz="2300" dirty="0">
                <a:effectLst/>
                <a:latin typeface="Calibri" panose="020F0502020204030204" pitchFamily="34" charset="0"/>
                <a:ea typeface="Calibri" panose="020F0502020204030204" pitchFamily="34" charset="0"/>
              </a:rPr>
              <a:t>מתוך סעיף 269 לפקודת העיריות:</a:t>
            </a:r>
          </a:p>
          <a:p>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graphicFrame>
        <p:nvGraphicFramePr>
          <p:cNvPr id="6" name="טבלה 5">
            <a:extLst>
              <a:ext uri="{FF2B5EF4-FFF2-40B4-BE49-F238E27FC236}">
                <a16:creationId xmlns:a16="http://schemas.microsoft.com/office/drawing/2014/main" id="{1E27A111-75B6-855B-DC55-C625F2BFB54B}"/>
              </a:ext>
            </a:extLst>
          </p:cNvPr>
          <p:cNvGraphicFramePr>
            <a:graphicFrameLocks noGrp="1"/>
          </p:cNvGraphicFramePr>
          <p:nvPr>
            <p:extLst>
              <p:ext uri="{D42A27DB-BD31-4B8C-83A1-F6EECF244321}">
                <p14:modId xmlns:p14="http://schemas.microsoft.com/office/powerpoint/2010/main" val="379938491"/>
              </p:ext>
            </p:extLst>
          </p:nvPr>
        </p:nvGraphicFramePr>
        <p:xfrm>
          <a:off x="5378939" y="2169622"/>
          <a:ext cx="4405140" cy="3547823"/>
        </p:xfrm>
        <a:graphic>
          <a:graphicData uri="http://schemas.openxmlformats.org/drawingml/2006/table">
            <a:tbl>
              <a:tblPr rtl="1" bandRow="1">
                <a:tableStyleId>{5C22544A-7EE6-4342-B048-85BDC9FD1C3A}</a:tableStyleId>
              </a:tblPr>
              <a:tblGrid>
                <a:gridCol w="4405140">
                  <a:extLst>
                    <a:ext uri="{9D8B030D-6E8A-4147-A177-3AD203B41FA5}">
                      <a16:colId xmlns:a16="http://schemas.microsoft.com/office/drawing/2014/main" val="2411162377"/>
                    </a:ext>
                  </a:extLst>
                </a:gridCol>
              </a:tblGrid>
              <a:tr h="3547823">
                <a:tc>
                  <a:txBody>
                    <a:bodyPr/>
                    <a:lstStyle/>
                    <a:p>
                      <a:pPr marL="457200" algn="just" rtl="1">
                        <a:lnSpc>
                          <a:spcPct val="150000"/>
                        </a:lnSpc>
                      </a:pPr>
                      <a:r>
                        <a:rPr lang="he-IL" sz="2300" b="1" dirty="0">
                          <a:effectLst/>
                          <a:cs typeface="+mn-cs"/>
                        </a:rPr>
                        <a:t>נכסים ברי חיוב בארנונה</a:t>
                      </a:r>
                      <a:endParaRPr lang="en-US" sz="2300" b="1" dirty="0">
                        <a:effectLst/>
                        <a:cs typeface="+mn-cs"/>
                      </a:endParaRPr>
                    </a:p>
                    <a:p>
                      <a:pPr marL="457200" algn="just" rtl="1">
                        <a:lnSpc>
                          <a:spcPct val="150000"/>
                        </a:lnSpc>
                      </a:pPr>
                      <a:r>
                        <a:rPr lang="he-IL" sz="2300" dirty="0">
                          <a:effectLst/>
                          <a:cs typeface="+mn-cs"/>
                        </a:rPr>
                        <a:t>"בניין"</a:t>
                      </a:r>
                      <a:endParaRPr lang="en-US" sz="2300" dirty="0">
                        <a:effectLst/>
                        <a:cs typeface="+mn-cs"/>
                      </a:endParaRPr>
                    </a:p>
                    <a:p>
                      <a:pPr marL="457200" algn="just" rtl="1">
                        <a:lnSpc>
                          <a:spcPct val="150000"/>
                        </a:lnSpc>
                      </a:pPr>
                      <a:r>
                        <a:rPr lang="he-IL" sz="2300" dirty="0">
                          <a:effectLst/>
                          <a:cs typeface="+mn-cs"/>
                        </a:rPr>
                        <a:t>"קרקע תפוסה"</a:t>
                      </a:r>
                      <a:endParaRPr lang="en-US" sz="2300" dirty="0">
                        <a:effectLst/>
                        <a:cs typeface="+mn-cs"/>
                      </a:endParaRPr>
                    </a:p>
                    <a:p>
                      <a:pPr marL="457200" algn="just" rtl="1">
                        <a:lnSpc>
                          <a:spcPct val="150000"/>
                        </a:lnSpc>
                      </a:pPr>
                      <a:r>
                        <a:rPr lang="he-IL" sz="2300" dirty="0">
                          <a:effectLst/>
                          <a:cs typeface="+mn-cs"/>
                        </a:rPr>
                        <a:t>"אדמה חקלאית"</a:t>
                      </a:r>
                      <a:endParaRPr lang="en-US" sz="2300" dirty="0">
                        <a:effectLst/>
                        <a:cs typeface="+mn-cs"/>
                      </a:endParaRPr>
                    </a:p>
                    <a:p>
                      <a:pPr marL="457200" algn="just" rtl="1">
                        <a:lnSpc>
                          <a:spcPct val="150000"/>
                        </a:lnSpc>
                      </a:pPr>
                      <a:r>
                        <a:rPr lang="he-IL" sz="2300" dirty="0">
                          <a:effectLst/>
                          <a:cs typeface="+mn-cs"/>
                        </a:rPr>
                        <a:t>"</a:t>
                      </a:r>
                      <a:r>
                        <a:rPr lang="he-IL" sz="2300" b="1" dirty="0">
                          <a:effectLst/>
                          <a:cs typeface="+mn-cs"/>
                        </a:rPr>
                        <a:t>אבות החיוב בארנונה</a:t>
                      </a:r>
                      <a:r>
                        <a:rPr lang="he-IL" sz="2300" dirty="0">
                          <a:effectLst/>
                          <a:cs typeface="+mn-cs"/>
                        </a:rPr>
                        <a:t>" (</a:t>
                      </a:r>
                      <a:r>
                        <a:rPr lang="he-IL" sz="2300" dirty="0" err="1">
                          <a:effectLst/>
                          <a:cs typeface="+mn-cs"/>
                        </a:rPr>
                        <a:t>עע"ם</a:t>
                      </a:r>
                      <a:r>
                        <a:rPr lang="he-IL" sz="2300" dirty="0">
                          <a:effectLst/>
                          <a:cs typeface="+mn-cs"/>
                        </a:rPr>
                        <a:t> 11641/04 סלע נ' מ.א גדרות)</a:t>
                      </a:r>
                      <a:endParaRPr lang="en-US" sz="23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762410736"/>
                  </a:ext>
                </a:extLst>
              </a:tr>
            </a:tbl>
          </a:graphicData>
        </a:graphic>
      </p:graphicFrame>
      <p:graphicFrame>
        <p:nvGraphicFramePr>
          <p:cNvPr id="7" name="טבלה 7">
            <a:extLst>
              <a:ext uri="{FF2B5EF4-FFF2-40B4-BE49-F238E27FC236}">
                <a16:creationId xmlns:a16="http://schemas.microsoft.com/office/drawing/2014/main" id="{07112072-D4C5-CACF-4810-9816D684C9DF}"/>
              </a:ext>
            </a:extLst>
          </p:cNvPr>
          <p:cNvGraphicFramePr>
            <a:graphicFrameLocks noGrp="1"/>
          </p:cNvGraphicFramePr>
          <p:nvPr>
            <p:extLst>
              <p:ext uri="{D42A27DB-BD31-4B8C-83A1-F6EECF244321}">
                <p14:modId xmlns:p14="http://schemas.microsoft.com/office/powerpoint/2010/main" val="2212846849"/>
              </p:ext>
            </p:extLst>
          </p:nvPr>
        </p:nvGraphicFramePr>
        <p:xfrm>
          <a:off x="482138" y="2194320"/>
          <a:ext cx="4896801" cy="3498426"/>
        </p:xfrm>
        <a:graphic>
          <a:graphicData uri="http://schemas.openxmlformats.org/drawingml/2006/table">
            <a:tbl>
              <a:tblPr rtl="1">
                <a:tableStyleId>{5C22544A-7EE6-4342-B048-85BDC9FD1C3A}</a:tableStyleId>
              </a:tblPr>
              <a:tblGrid>
                <a:gridCol w="4896801">
                  <a:extLst>
                    <a:ext uri="{9D8B030D-6E8A-4147-A177-3AD203B41FA5}">
                      <a16:colId xmlns:a16="http://schemas.microsoft.com/office/drawing/2014/main" val="2802997579"/>
                    </a:ext>
                  </a:extLst>
                </a:gridCol>
              </a:tblGrid>
              <a:tr h="3498426">
                <a:tc>
                  <a:txBody>
                    <a:bodyPr/>
                    <a:lstStyle/>
                    <a:p>
                      <a:pPr marL="457200" algn="just" defTabSz="457200" rtl="1" eaLnBrk="1" latinLnBrk="0" hangingPunct="1">
                        <a:lnSpc>
                          <a:spcPct val="150000"/>
                        </a:lnSpc>
                      </a:pPr>
                      <a:r>
                        <a:rPr lang="he-IL" sz="2300" b="1" kern="1200" dirty="0">
                          <a:solidFill>
                            <a:schemeClr val="dk1"/>
                          </a:solidFill>
                          <a:effectLst/>
                          <a:latin typeface="+mn-lt"/>
                          <a:ea typeface="+mn-ea"/>
                          <a:cs typeface="+mn-cs"/>
                        </a:rPr>
                        <a:t>נכסים שאינם ברי חיוב בארנונה</a:t>
                      </a:r>
                      <a:endParaRPr lang="en-US" sz="2300" b="1" kern="1200" dirty="0">
                        <a:solidFill>
                          <a:schemeClr val="dk1"/>
                        </a:solidFill>
                        <a:effectLst/>
                        <a:latin typeface="+mn-lt"/>
                        <a:ea typeface="+mn-ea"/>
                        <a:cs typeface="+mn-cs"/>
                      </a:endParaRPr>
                    </a:p>
                    <a:p>
                      <a:pPr marL="457200" algn="just" defTabSz="457200" rtl="1" eaLnBrk="1" latinLnBrk="0" hangingPunct="1">
                        <a:lnSpc>
                          <a:spcPct val="150000"/>
                        </a:lnSpc>
                      </a:pPr>
                      <a:r>
                        <a:rPr lang="he-IL" sz="2300" kern="1200" dirty="0">
                          <a:solidFill>
                            <a:schemeClr val="dk1"/>
                          </a:solidFill>
                          <a:effectLst/>
                          <a:latin typeface="+mn-lt"/>
                          <a:ea typeface="+mn-ea"/>
                          <a:cs typeface="+mn-cs"/>
                        </a:rPr>
                        <a:t>"רחוב"</a:t>
                      </a:r>
                      <a:endParaRPr lang="en-US" sz="2300" kern="1200" dirty="0">
                        <a:solidFill>
                          <a:schemeClr val="dk1"/>
                        </a:solidFill>
                        <a:effectLst/>
                        <a:latin typeface="+mn-lt"/>
                        <a:ea typeface="+mn-ea"/>
                        <a:cs typeface="+mn-cs"/>
                      </a:endParaRPr>
                    </a:p>
                    <a:p>
                      <a:pPr marL="457200" algn="just" defTabSz="457200" rtl="1" eaLnBrk="1" latinLnBrk="0" hangingPunct="1">
                        <a:lnSpc>
                          <a:spcPct val="150000"/>
                        </a:lnSpc>
                        <a:spcAft>
                          <a:spcPts val="800"/>
                        </a:spcAft>
                      </a:pPr>
                      <a:r>
                        <a:rPr lang="he-IL" sz="2300" kern="1200" dirty="0">
                          <a:solidFill>
                            <a:schemeClr val="dk1"/>
                          </a:solidFill>
                          <a:effectLst/>
                          <a:latin typeface="+mn-lt"/>
                          <a:ea typeface="+mn-ea"/>
                          <a:cs typeface="+mn-cs"/>
                        </a:rPr>
                        <a:t>"אדמת בניין"- "כל קרקע שבתחום העירייה שאינה לא בניין ולא אדמה חקלאית ולא קרקע תפוסה" – הגדרה שיורית.</a:t>
                      </a:r>
                      <a:endParaRPr lang="he-IL" dirty="0"/>
                    </a:p>
                  </a:txBody>
                  <a:tcPr/>
                </a:tc>
                <a:extLst>
                  <a:ext uri="{0D108BD9-81ED-4DB2-BD59-A6C34878D82A}">
                    <a16:rowId xmlns:a16="http://schemas.microsoft.com/office/drawing/2014/main" val="108243147"/>
                  </a:ext>
                </a:extLst>
              </a:tr>
            </a:tbl>
          </a:graphicData>
        </a:graphic>
      </p:graphicFrame>
    </p:spTree>
    <p:extLst>
      <p:ext uri="{BB962C8B-B14F-4D97-AF65-F5344CB8AC3E}">
        <p14:creationId xmlns:p14="http://schemas.microsoft.com/office/powerpoint/2010/main" val="10397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585894" y="1158241"/>
            <a:ext cx="8596668" cy="5431762"/>
          </a:xfrm>
        </p:spPr>
        <p:txBody>
          <a:bodyPr>
            <a:normAutofit/>
          </a:bodyPr>
          <a:lstStyle/>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החלוקה הקלאסית היא בין בניינים לקרקעות. </a:t>
            </a:r>
          </a:p>
          <a:p>
            <a:pPr lvl="0" algn="just" rtl="1">
              <a:lnSpc>
                <a:spcPct val="150000"/>
              </a:lnSpc>
              <a:buFont typeface="Wingdings" panose="05000000000000000000" pitchFamily="2" charset="2"/>
              <a:buChar char="Ø"/>
            </a:pPr>
            <a:r>
              <a:rPr lang="he-IL" sz="2500" dirty="0">
                <a:latin typeface="Calibri" panose="020F0502020204030204" pitchFamily="34" charset="0"/>
                <a:ea typeface="Calibri" panose="020F0502020204030204" pitchFamily="34" charset="0"/>
              </a:rPr>
              <a:t>להבחנה הנ"ל </a:t>
            </a:r>
            <a:r>
              <a:rPr lang="he-IL" sz="2500" b="1" dirty="0">
                <a:latin typeface="Calibri" panose="020F0502020204030204" pitchFamily="34" charset="0"/>
                <a:ea typeface="Calibri" panose="020F0502020204030204" pitchFamily="34" charset="0"/>
              </a:rPr>
              <a:t>יש </a:t>
            </a:r>
            <a:r>
              <a:rPr lang="he-IL" sz="2500" b="1" dirty="0">
                <a:effectLst/>
                <a:latin typeface="Calibri" panose="020F0502020204030204" pitchFamily="34" charset="0"/>
                <a:ea typeface="Calibri" panose="020F0502020204030204" pitchFamily="34" charset="0"/>
              </a:rPr>
              <a:t>השלכה דרמטית על התעריפים</a:t>
            </a:r>
            <a:r>
              <a:rPr lang="he-IL" sz="2500" dirty="0">
                <a:effectLst/>
                <a:latin typeface="Calibri" panose="020F0502020204030204" pitchFamily="34" charset="0"/>
                <a:ea typeface="Calibri" panose="020F0502020204030204" pitchFamily="34" charset="0"/>
              </a:rPr>
              <a:t> בגלל ההבדלים בין תעריפי המינימום והמקסימום שלהם.</a:t>
            </a:r>
            <a:endParaRPr lang="en-US" sz="2500" dirty="0">
              <a:effectLst/>
              <a:latin typeface="Calibri" panose="020F0502020204030204" pitchFamily="34" charset="0"/>
              <a:ea typeface="Calibri" panose="020F0502020204030204" pitchFamily="34" charset="0"/>
            </a:endParaRPr>
          </a:p>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קישור- תעריפים </a:t>
            </a:r>
            <a:r>
              <a:rPr lang="he-IL" sz="2500" dirty="0" err="1">
                <a:effectLst/>
                <a:latin typeface="Calibri" panose="020F0502020204030204" pitchFamily="34" charset="0"/>
                <a:ea typeface="Calibri" panose="020F0502020204030204" pitchFamily="34" charset="0"/>
              </a:rPr>
              <a:t>מירביים</a:t>
            </a:r>
            <a:r>
              <a:rPr lang="he-IL" sz="2500" dirty="0">
                <a:effectLst/>
                <a:latin typeface="Calibri" panose="020F0502020204030204" pitchFamily="34" charset="0"/>
                <a:ea typeface="Calibri" panose="020F0502020204030204" pitchFamily="34" charset="0"/>
              </a:rPr>
              <a:t> ומזעריים לשנת המס 2022  </a:t>
            </a:r>
          </a:p>
          <a:p>
            <a:pPr marL="0" indent="0">
              <a:buNone/>
            </a:pPr>
            <a:r>
              <a:rPr lang="en-US" sz="2500" i="0" u="sng" dirty="0">
                <a:solidFill>
                  <a:srgbClr val="202124"/>
                </a:solidFill>
                <a:effectLst/>
                <a:hlinkClick r:id="rId2"/>
              </a:rPr>
              <a:t>https://www.nzc.org.il</a:t>
            </a:r>
            <a:r>
              <a:rPr lang="en-US" sz="2500" i="0" u="sng" dirty="0">
                <a:solidFill>
                  <a:srgbClr val="5F6368"/>
                </a:solidFill>
                <a:effectLst/>
                <a:hlinkClick r:id="rId2"/>
              </a:rPr>
              <a:t> › 1641720702.3432.pdf</a:t>
            </a:r>
            <a:endParaRPr lang="en-US" sz="2500" u="sng" dirty="0">
              <a:solidFill>
                <a:srgbClr val="1A0DAB"/>
              </a:solidFill>
              <a:effectLst/>
              <a:hlinkClick r:id="rId2"/>
            </a:endParaRPr>
          </a:p>
          <a:p>
            <a:pPr>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אבל </a:t>
            </a:r>
            <a:r>
              <a:rPr lang="he-IL" sz="2500" b="1" dirty="0">
                <a:effectLst/>
                <a:latin typeface="Calibri" panose="020F0502020204030204" pitchFamily="34" charset="0"/>
                <a:ea typeface="Calibri" panose="020F0502020204030204" pitchFamily="34" charset="0"/>
              </a:rPr>
              <a:t>ההבחנה לא תמיד פשוטה.</a:t>
            </a:r>
            <a:endParaRPr lang="en-US" sz="2500" b="1" dirty="0">
              <a:effectLst/>
              <a:latin typeface="Calibri" panose="020F0502020204030204" pitchFamily="34" charset="0"/>
              <a:ea typeface="Calibri" panose="020F0502020204030204" pitchFamily="34" charset="0"/>
            </a:endParaRPr>
          </a:p>
          <a:p>
            <a:pPr marL="0" indent="0">
              <a:buNone/>
            </a:pPr>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629805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760461" y="286160"/>
            <a:ext cx="8596668" cy="795251"/>
          </a:xfrm>
        </p:spPr>
        <p:txBody>
          <a:bodyPr>
            <a:normAutofit fontScale="90000"/>
          </a:bodyPr>
          <a:lstStyle/>
          <a:p>
            <a:pPr algn="r"/>
            <a:r>
              <a:rPr lang="he-IL" sz="4000" b="1" dirty="0">
                <a:solidFill>
                  <a:schemeClr val="accent2"/>
                </a:solidFill>
                <a:effectLst/>
                <a:latin typeface="Calibri" panose="020F0502020204030204" pitchFamily="34" charset="0"/>
                <a:ea typeface="Calibri" panose="020F0502020204030204" pitchFamily="34" charset="0"/>
              </a:rPr>
              <a:t>מהו בניין</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490451" y="955964"/>
            <a:ext cx="8866678" cy="5012574"/>
          </a:xfrm>
        </p:spPr>
        <p:txBody>
          <a:bodyPr>
            <a:normAutofit fontScale="77500" lnSpcReduction="20000"/>
          </a:bodyPr>
          <a:lstStyle/>
          <a:p>
            <a:pPr lvl="0" algn="just" rtl="1">
              <a:lnSpc>
                <a:spcPct val="150000"/>
              </a:lnSpc>
              <a:buFont typeface="Wingdings" panose="05000000000000000000" pitchFamily="2" charset="2"/>
              <a:buChar char="Ø"/>
            </a:pPr>
            <a:r>
              <a:rPr lang="he-IL" sz="3200" u="sng" dirty="0">
                <a:effectLst/>
                <a:latin typeface="Calibri" panose="020F0502020204030204" pitchFamily="34" charset="0"/>
                <a:ea typeface="Calibri" panose="020F0502020204030204" pitchFamily="34" charset="0"/>
              </a:rPr>
              <a:t>סעיף 269 לפקודת העיריות- </a:t>
            </a:r>
            <a:r>
              <a:rPr lang="he-IL" sz="3200" dirty="0">
                <a:effectLst/>
                <a:latin typeface="Calibri" panose="020F0502020204030204" pitchFamily="34" charset="0"/>
                <a:ea typeface="Calibri" panose="020F0502020204030204" pitchFamily="34" charset="0"/>
              </a:rPr>
              <a:t>"</a:t>
            </a:r>
            <a:r>
              <a:rPr lang="he-IL" sz="3200" b="1" dirty="0">
                <a:effectLst/>
                <a:latin typeface="Calibri" panose="020F0502020204030204" pitchFamily="34" charset="0"/>
                <a:ea typeface="Calibri" panose="020F0502020204030204" pitchFamily="34" charset="0"/>
              </a:rPr>
              <a:t>כל מבנה</a:t>
            </a:r>
            <a:r>
              <a:rPr lang="he-IL" sz="3200" dirty="0">
                <a:effectLst/>
                <a:latin typeface="Calibri" panose="020F0502020204030204" pitchFamily="34" charset="0"/>
                <a:ea typeface="Calibri" panose="020F0502020204030204" pitchFamily="34" charset="0"/>
              </a:rPr>
              <a:t> שבתחום העיריה, או חלק ממנו, לרבות שטח הקרקע שעיקר שימושו עם המבנה כחצר או כגינה או לכל צורך אחר של אותו מבנה, אך לא יותר מהשטח שקבעה לכך המועצה, למעט קרקע שהמבנה שעליה לא היה תפוס מעולם, כולו או בחלקו".</a:t>
            </a:r>
            <a:endParaRPr lang="en-US" sz="3200" dirty="0">
              <a:effectLst/>
              <a:latin typeface="Calibri" panose="020F0502020204030204" pitchFamily="34" charset="0"/>
              <a:ea typeface="Calibri" panose="020F0502020204030204" pitchFamily="34" charset="0"/>
            </a:endParaRPr>
          </a:p>
          <a:p>
            <a:pPr lvl="0" algn="just" rtl="1">
              <a:lnSpc>
                <a:spcPct val="150000"/>
              </a:lnSpc>
              <a:spcAft>
                <a:spcPts val="800"/>
              </a:spcAft>
              <a:buFont typeface="Wingdings" panose="05000000000000000000" pitchFamily="2" charset="2"/>
              <a:buChar char="Ø"/>
            </a:pPr>
            <a:r>
              <a:rPr lang="he-IL" sz="3200" dirty="0">
                <a:effectLst/>
                <a:latin typeface="Calibri" panose="020F0502020204030204" pitchFamily="34" charset="0"/>
                <a:ea typeface="Calibri" panose="020F0502020204030204" pitchFamily="34" charset="0"/>
              </a:rPr>
              <a:t>בתי המשפט קבעו פרשנות מרחיבה</a:t>
            </a:r>
            <a:r>
              <a:rPr lang="he-IL" sz="3200" b="1" dirty="0">
                <a:effectLst/>
                <a:latin typeface="Calibri" panose="020F0502020204030204" pitchFamily="34" charset="0"/>
                <a:ea typeface="Calibri" panose="020F0502020204030204" pitchFamily="34" charset="0"/>
              </a:rPr>
              <a:t>, לפי מבחן השכל הישר</a:t>
            </a:r>
            <a:r>
              <a:rPr lang="he-IL" sz="3200" dirty="0">
                <a:effectLst/>
                <a:latin typeface="Calibri" panose="020F0502020204030204" pitchFamily="34" charset="0"/>
                <a:ea typeface="Calibri" panose="020F0502020204030204" pitchFamily="34" charset="0"/>
              </a:rPr>
              <a:t>- כל מבנה שבני אדם עשויים להימצא בהם, אם למגורים ואם לשימוש אחר. וגם: כל מבנה, אשר מופקת ממנו תועלת כלכלית לבעלים או למחזיק. </a:t>
            </a:r>
            <a:r>
              <a:rPr lang="he-IL" sz="3200" b="1" dirty="0">
                <a:effectLst/>
                <a:latin typeface="Calibri" panose="020F0502020204030204" pitchFamily="34" charset="0"/>
                <a:ea typeface="Calibri" panose="020F0502020204030204" pitchFamily="34" charset="0"/>
              </a:rPr>
              <a:t>ובלבד שצו הארנונה הספציפי מאפשר זאת.</a:t>
            </a:r>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026523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88712"/>
            <a:ext cx="8596668" cy="386353"/>
          </a:xfrm>
        </p:spPr>
        <p:txBody>
          <a:bodyPr>
            <a:normAutofit fontScale="90000"/>
          </a:bodyPr>
          <a:lstStyle/>
          <a:p>
            <a:endParaRPr lang="he-IL" dirty="0"/>
          </a:p>
        </p:txBody>
      </p:sp>
      <p:graphicFrame>
        <p:nvGraphicFramePr>
          <p:cNvPr id="8" name="מציין מיקום תוכן 7">
            <a:extLst>
              <a:ext uri="{FF2B5EF4-FFF2-40B4-BE49-F238E27FC236}">
                <a16:creationId xmlns:a16="http://schemas.microsoft.com/office/drawing/2014/main" id="{B52F6286-4BCE-E5F2-6B33-016C4CC79E13}"/>
              </a:ext>
            </a:extLst>
          </p:cNvPr>
          <p:cNvGraphicFramePr>
            <a:graphicFrameLocks noGrp="1"/>
          </p:cNvGraphicFramePr>
          <p:nvPr>
            <p:ph idx="1"/>
            <p:extLst>
              <p:ext uri="{D42A27DB-BD31-4B8C-83A1-F6EECF244321}">
                <p14:modId xmlns:p14="http://schemas.microsoft.com/office/powerpoint/2010/main" val="1496954153"/>
              </p:ext>
            </p:extLst>
          </p:nvPr>
        </p:nvGraphicFramePr>
        <p:xfrm>
          <a:off x="7162800" y="344539"/>
          <a:ext cx="2373981" cy="5620282"/>
        </p:xfrm>
        <a:graphic>
          <a:graphicData uri="http://schemas.openxmlformats.org/drawingml/2006/table">
            <a:tbl>
              <a:tblPr rtl="1" bandRow="1">
                <a:tableStyleId>{5C22544A-7EE6-4342-B048-85BDC9FD1C3A}</a:tableStyleId>
              </a:tblPr>
              <a:tblGrid>
                <a:gridCol w="2373981">
                  <a:extLst>
                    <a:ext uri="{9D8B030D-6E8A-4147-A177-3AD203B41FA5}">
                      <a16:colId xmlns:a16="http://schemas.microsoft.com/office/drawing/2014/main" val="288154871"/>
                    </a:ext>
                  </a:extLst>
                </a:gridCol>
              </a:tblGrid>
              <a:tr h="1186474">
                <a:tc>
                  <a:txBody>
                    <a:bodyPr/>
                    <a:lstStyle/>
                    <a:p>
                      <a:pPr marL="0" algn="just" rtl="1">
                        <a:lnSpc>
                          <a:spcPct val="150000"/>
                        </a:lnSpc>
                      </a:pPr>
                      <a:r>
                        <a:rPr lang="he-IL" sz="2400" dirty="0">
                          <a:effectLst/>
                        </a:rPr>
                        <a:t>מרתפים ומחסנים ללא שימוש בבית מגורים</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78868855"/>
                  </a:ext>
                </a:extLst>
              </a:tr>
              <a:tr h="1918878">
                <a:tc>
                  <a:txBody>
                    <a:bodyPr/>
                    <a:lstStyle/>
                    <a:p>
                      <a:pPr marL="0" algn="just" rtl="1">
                        <a:lnSpc>
                          <a:spcPct val="150000"/>
                        </a:lnSpc>
                      </a:pPr>
                      <a:r>
                        <a:rPr lang="he-IL" sz="2400" dirty="0">
                          <a:effectLst/>
                        </a:rPr>
                        <a:t>מרפסת גג (לא מקורה)</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47110468"/>
                  </a:ext>
                </a:extLst>
              </a:tr>
              <a:tr h="1028602">
                <a:tc>
                  <a:txBody>
                    <a:bodyPr/>
                    <a:lstStyle/>
                    <a:p>
                      <a:pPr marL="0" algn="just" rtl="1">
                        <a:lnSpc>
                          <a:spcPct val="150000"/>
                        </a:lnSpc>
                      </a:pPr>
                      <a:r>
                        <a:rPr lang="he-IL" sz="2400" dirty="0">
                          <a:effectLst/>
                        </a:rPr>
                        <a:t>מבנה נייד (מכולה, </a:t>
                      </a:r>
                      <a:r>
                        <a:rPr lang="he-IL" sz="2400" dirty="0" err="1">
                          <a:effectLst/>
                        </a:rPr>
                        <a:t>קראוון</a:t>
                      </a:r>
                      <a:r>
                        <a:rPr lang="he-IL" sz="2400" dirty="0">
                          <a:effectLst/>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78058436"/>
                  </a:ext>
                </a:extLst>
              </a:tr>
              <a:tr h="1073392">
                <a:tc>
                  <a:txBody>
                    <a:bodyPr/>
                    <a:lstStyle/>
                    <a:p>
                      <a:pPr marL="0" algn="just" rtl="1">
                        <a:lnSpc>
                          <a:spcPct val="150000"/>
                        </a:lnSpc>
                      </a:pPr>
                      <a:r>
                        <a:rPr lang="he-IL" sz="2400" dirty="0">
                          <a:effectLst/>
                        </a:rPr>
                        <a:t>דיר לגידול חזירים</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21634362"/>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866814" y="6066755"/>
            <a:ext cx="4452729" cy="609600"/>
          </a:xfrm>
          <a:prstGeom prst="rect">
            <a:avLst/>
          </a:prstGeom>
          <a:noFill/>
          <a:ln>
            <a:noFill/>
          </a:ln>
        </p:spPr>
      </p:pic>
      <p:graphicFrame>
        <p:nvGraphicFramePr>
          <p:cNvPr id="3" name="טבלה 5">
            <a:extLst>
              <a:ext uri="{FF2B5EF4-FFF2-40B4-BE49-F238E27FC236}">
                <a16:creationId xmlns:a16="http://schemas.microsoft.com/office/drawing/2014/main" id="{37FE13C0-BF62-76DE-ED4F-7130DCDCC488}"/>
              </a:ext>
            </a:extLst>
          </p:cNvPr>
          <p:cNvGraphicFramePr>
            <a:graphicFrameLocks noGrp="1"/>
          </p:cNvGraphicFramePr>
          <p:nvPr>
            <p:extLst>
              <p:ext uri="{D42A27DB-BD31-4B8C-83A1-F6EECF244321}">
                <p14:modId xmlns:p14="http://schemas.microsoft.com/office/powerpoint/2010/main" val="2856974180"/>
              </p:ext>
            </p:extLst>
          </p:nvPr>
        </p:nvGraphicFramePr>
        <p:xfrm>
          <a:off x="364561" y="377799"/>
          <a:ext cx="6779189" cy="1508732"/>
        </p:xfrm>
        <a:graphic>
          <a:graphicData uri="http://schemas.openxmlformats.org/drawingml/2006/table">
            <a:tbl>
              <a:tblPr rtl="1" bandRow="1">
                <a:tableStyleId>{5C22544A-7EE6-4342-B048-85BDC9FD1C3A}</a:tableStyleId>
              </a:tblPr>
              <a:tblGrid>
                <a:gridCol w="476250">
                  <a:extLst>
                    <a:ext uri="{9D8B030D-6E8A-4147-A177-3AD203B41FA5}">
                      <a16:colId xmlns:a16="http://schemas.microsoft.com/office/drawing/2014/main" val="518063714"/>
                    </a:ext>
                  </a:extLst>
                </a:gridCol>
                <a:gridCol w="6302939">
                  <a:extLst>
                    <a:ext uri="{9D8B030D-6E8A-4147-A177-3AD203B41FA5}">
                      <a16:colId xmlns:a16="http://schemas.microsoft.com/office/drawing/2014/main" val="1702018833"/>
                    </a:ext>
                  </a:extLst>
                </a:gridCol>
              </a:tblGrid>
              <a:tr h="1508732">
                <a:tc>
                  <a:txBody>
                    <a:bodyPr/>
                    <a:lstStyle/>
                    <a:p>
                      <a:pPr marL="342900" lvl="0" indent="-342900" algn="just" rtl="1">
                        <a:lnSpc>
                          <a:spcPct val="150000"/>
                        </a:lnSpc>
                        <a:buFont typeface="Wingdings" panose="05000000000000000000" pitchFamily="2" charset="2"/>
                        <a:buChar char=""/>
                      </a:pPr>
                      <a:r>
                        <a:rPr lang="he-IL" sz="2400" dirty="0">
                          <a:effectLst/>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indent="0" algn="just" rtl="1">
                        <a:lnSpc>
                          <a:spcPct val="150000"/>
                        </a:lnSpc>
                        <a:spcAft>
                          <a:spcPts val="800"/>
                        </a:spcAft>
                        <a:buFont typeface="Arial" panose="020B0604020202020204" pitchFamily="34" charset="0"/>
                        <a:buNone/>
                      </a:pPr>
                      <a:r>
                        <a:rPr lang="he-IL" sz="2400" i="1" dirty="0" err="1">
                          <a:effectLst/>
                        </a:rPr>
                        <a:t>עע"ם</a:t>
                      </a:r>
                      <a:r>
                        <a:rPr lang="he-IL" sz="2400" i="1" dirty="0">
                          <a:effectLst/>
                        </a:rPr>
                        <a:t> 11641/04 סלע נ' מ.א גדרות </a:t>
                      </a:r>
                      <a:endParaRPr lang="en-US" sz="2400" i="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95610569"/>
                  </a:ext>
                </a:extLst>
              </a:tr>
            </a:tbl>
          </a:graphicData>
        </a:graphic>
      </p:graphicFrame>
      <p:graphicFrame>
        <p:nvGraphicFramePr>
          <p:cNvPr id="7" name="טבלה 8">
            <a:extLst>
              <a:ext uri="{FF2B5EF4-FFF2-40B4-BE49-F238E27FC236}">
                <a16:creationId xmlns:a16="http://schemas.microsoft.com/office/drawing/2014/main" id="{CDC4D22A-EF02-D10F-DD93-1406D9801806}"/>
              </a:ext>
            </a:extLst>
          </p:cNvPr>
          <p:cNvGraphicFramePr>
            <a:graphicFrameLocks noGrp="1"/>
          </p:cNvGraphicFramePr>
          <p:nvPr>
            <p:extLst>
              <p:ext uri="{D42A27DB-BD31-4B8C-83A1-F6EECF244321}">
                <p14:modId xmlns:p14="http://schemas.microsoft.com/office/powerpoint/2010/main" val="2360032643"/>
              </p:ext>
            </p:extLst>
          </p:nvPr>
        </p:nvGraphicFramePr>
        <p:xfrm>
          <a:off x="400930" y="4871476"/>
          <a:ext cx="6742820" cy="1087682"/>
        </p:xfrm>
        <a:graphic>
          <a:graphicData uri="http://schemas.openxmlformats.org/drawingml/2006/table">
            <a:tbl>
              <a:tblPr rtl="1">
                <a:tableStyleId>{5C22544A-7EE6-4342-B048-85BDC9FD1C3A}</a:tableStyleId>
              </a:tblPr>
              <a:tblGrid>
                <a:gridCol w="508845">
                  <a:extLst>
                    <a:ext uri="{9D8B030D-6E8A-4147-A177-3AD203B41FA5}">
                      <a16:colId xmlns:a16="http://schemas.microsoft.com/office/drawing/2014/main" val="1610216953"/>
                    </a:ext>
                  </a:extLst>
                </a:gridCol>
                <a:gridCol w="6233975">
                  <a:extLst>
                    <a:ext uri="{9D8B030D-6E8A-4147-A177-3AD203B41FA5}">
                      <a16:colId xmlns:a16="http://schemas.microsoft.com/office/drawing/2014/main" val="677633936"/>
                    </a:ext>
                  </a:extLst>
                </a:gridCol>
              </a:tblGrid>
              <a:tr h="1087682">
                <a:tc>
                  <a:txBody>
                    <a:bodyPr/>
                    <a:lstStyle/>
                    <a:p>
                      <a:pPr marL="342900" lvl="0" indent="-342900" algn="just" rtl="1">
                        <a:lnSpc>
                          <a:spcPct val="150000"/>
                        </a:lnSpc>
                        <a:buFont typeface="Wingdings" panose="05000000000000000000" pitchFamily="2" charset="2"/>
                        <a:buChar char=""/>
                      </a:pPr>
                      <a:r>
                        <a:rPr lang="he-IL" sz="2400" dirty="0">
                          <a:effectLst/>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rtl="1">
                        <a:lnSpc>
                          <a:spcPct val="150000"/>
                        </a:lnSpc>
                        <a:spcAft>
                          <a:spcPts val="800"/>
                        </a:spcAft>
                      </a:pPr>
                      <a:r>
                        <a:rPr lang="he-IL" sz="2400" i="1" dirty="0" err="1">
                          <a:effectLst/>
                        </a:rPr>
                        <a:t>עע"ם</a:t>
                      </a:r>
                      <a:r>
                        <a:rPr lang="he-IL" sz="2400" i="1" dirty="0">
                          <a:effectLst/>
                        </a:rPr>
                        <a:t> 11137/04 יעקובוביץ נ' מ"מ </a:t>
                      </a:r>
                      <a:r>
                        <a:rPr lang="he-IL" sz="2400" i="1" dirty="0" err="1">
                          <a:effectLst/>
                        </a:rPr>
                        <a:t>אעבלין</a:t>
                      </a:r>
                      <a:endParaRPr lang="en-US" sz="2400" i="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557228244"/>
                  </a:ext>
                </a:extLst>
              </a:tr>
            </a:tbl>
          </a:graphicData>
        </a:graphic>
      </p:graphicFrame>
      <p:graphicFrame>
        <p:nvGraphicFramePr>
          <p:cNvPr id="9" name="טבלה 9">
            <a:extLst>
              <a:ext uri="{FF2B5EF4-FFF2-40B4-BE49-F238E27FC236}">
                <a16:creationId xmlns:a16="http://schemas.microsoft.com/office/drawing/2014/main" id="{1BEE402D-D46C-9E2D-ECCB-A8796BA6677D}"/>
              </a:ext>
            </a:extLst>
          </p:cNvPr>
          <p:cNvGraphicFramePr>
            <a:graphicFrameLocks noGrp="1"/>
          </p:cNvGraphicFramePr>
          <p:nvPr>
            <p:extLst>
              <p:ext uri="{D42A27DB-BD31-4B8C-83A1-F6EECF244321}">
                <p14:modId xmlns:p14="http://schemas.microsoft.com/office/powerpoint/2010/main" val="3670005020"/>
              </p:ext>
            </p:extLst>
          </p:nvPr>
        </p:nvGraphicFramePr>
        <p:xfrm>
          <a:off x="400930" y="3827658"/>
          <a:ext cx="6742820" cy="1024088"/>
        </p:xfrm>
        <a:graphic>
          <a:graphicData uri="http://schemas.openxmlformats.org/drawingml/2006/table">
            <a:tbl>
              <a:tblPr rtl="1" bandRow="1">
                <a:tableStyleId>{5C22544A-7EE6-4342-B048-85BDC9FD1C3A}</a:tableStyleId>
              </a:tblPr>
              <a:tblGrid>
                <a:gridCol w="500481">
                  <a:extLst>
                    <a:ext uri="{9D8B030D-6E8A-4147-A177-3AD203B41FA5}">
                      <a16:colId xmlns:a16="http://schemas.microsoft.com/office/drawing/2014/main" val="1508813478"/>
                    </a:ext>
                  </a:extLst>
                </a:gridCol>
                <a:gridCol w="6242339">
                  <a:extLst>
                    <a:ext uri="{9D8B030D-6E8A-4147-A177-3AD203B41FA5}">
                      <a16:colId xmlns:a16="http://schemas.microsoft.com/office/drawing/2014/main" val="4217355294"/>
                    </a:ext>
                  </a:extLst>
                </a:gridCol>
              </a:tblGrid>
              <a:tr h="1024088">
                <a:tc>
                  <a:txBody>
                    <a:bodyPr/>
                    <a:lstStyle/>
                    <a:p>
                      <a:pPr marL="342900" lvl="0" indent="-342900" algn="just" rtl="1">
                        <a:lnSpc>
                          <a:spcPct val="150000"/>
                        </a:lnSpc>
                        <a:buFont typeface="Wingdings" panose="05000000000000000000" pitchFamily="2" charset="2"/>
                        <a:buChar char=""/>
                      </a:pPr>
                      <a:r>
                        <a:rPr lang="he-IL" sz="2400" dirty="0">
                          <a:effectLst/>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rtl="1">
                        <a:lnSpc>
                          <a:spcPct val="150000"/>
                        </a:lnSpc>
                        <a:spcAft>
                          <a:spcPts val="800"/>
                        </a:spcAft>
                      </a:pPr>
                      <a:r>
                        <a:rPr lang="he-IL" sz="2400" i="1" dirty="0" err="1">
                          <a:effectLst/>
                        </a:rPr>
                        <a:t>עמ"נ</a:t>
                      </a:r>
                      <a:r>
                        <a:rPr lang="he-IL" sz="2400" i="1" dirty="0">
                          <a:effectLst/>
                        </a:rPr>
                        <a:t> 244/05 יעקב ארבל נ' עיריית רעננה</a:t>
                      </a:r>
                      <a:endParaRPr lang="en-US" sz="2400" i="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95033583"/>
                  </a:ext>
                </a:extLst>
              </a:tr>
            </a:tbl>
          </a:graphicData>
        </a:graphic>
      </p:graphicFrame>
      <p:graphicFrame>
        <p:nvGraphicFramePr>
          <p:cNvPr id="10" name="טבלה 10">
            <a:extLst>
              <a:ext uri="{FF2B5EF4-FFF2-40B4-BE49-F238E27FC236}">
                <a16:creationId xmlns:a16="http://schemas.microsoft.com/office/drawing/2014/main" id="{BF8022C3-B469-F416-407C-2EA5A35FEC28}"/>
              </a:ext>
            </a:extLst>
          </p:cNvPr>
          <p:cNvGraphicFramePr>
            <a:graphicFrameLocks noGrp="1"/>
          </p:cNvGraphicFramePr>
          <p:nvPr>
            <p:extLst>
              <p:ext uri="{D42A27DB-BD31-4B8C-83A1-F6EECF244321}">
                <p14:modId xmlns:p14="http://schemas.microsoft.com/office/powerpoint/2010/main" val="1968974713"/>
              </p:ext>
            </p:extLst>
          </p:nvPr>
        </p:nvGraphicFramePr>
        <p:xfrm>
          <a:off x="390492" y="1911848"/>
          <a:ext cx="6762783" cy="1945684"/>
        </p:xfrm>
        <a:graphic>
          <a:graphicData uri="http://schemas.openxmlformats.org/drawingml/2006/table">
            <a:tbl>
              <a:tblPr rtl="1">
                <a:tableStyleId>{5C22544A-7EE6-4342-B048-85BDC9FD1C3A}</a:tableStyleId>
              </a:tblPr>
              <a:tblGrid>
                <a:gridCol w="502608">
                  <a:extLst>
                    <a:ext uri="{9D8B030D-6E8A-4147-A177-3AD203B41FA5}">
                      <a16:colId xmlns:a16="http://schemas.microsoft.com/office/drawing/2014/main" val="2489979292"/>
                    </a:ext>
                  </a:extLst>
                </a:gridCol>
                <a:gridCol w="6260175">
                  <a:extLst>
                    <a:ext uri="{9D8B030D-6E8A-4147-A177-3AD203B41FA5}">
                      <a16:colId xmlns:a16="http://schemas.microsoft.com/office/drawing/2014/main" val="2617363876"/>
                    </a:ext>
                  </a:extLst>
                </a:gridCol>
              </a:tblGrid>
              <a:tr h="1945684">
                <a:tc>
                  <a:txBody>
                    <a:bodyPr/>
                    <a:lstStyle/>
                    <a:p>
                      <a:pPr marL="342900" lvl="0" indent="-342900" algn="just" rtl="1">
                        <a:lnSpc>
                          <a:spcPct val="150000"/>
                        </a:lnSpc>
                        <a:buFont typeface="Wingdings" panose="05000000000000000000" pitchFamily="2" charset="2"/>
                        <a:buChar char=""/>
                      </a:pPr>
                      <a:r>
                        <a:rPr lang="he-IL" sz="2400" dirty="0">
                          <a:effectLst/>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rtl="1">
                        <a:lnSpc>
                          <a:spcPct val="150000"/>
                        </a:lnSpc>
                        <a:spcAft>
                          <a:spcPts val="800"/>
                        </a:spcAft>
                      </a:pPr>
                      <a:r>
                        <a:rPr lang="he-IL" sz="2400" i="1" dirty="0" err="1">
                          <a:effectLst/>
                        </a:rPr>
                        <a:t>עמ"נ</a:t>
                      </a:r>
                      <a:r>
                        <a:rPr lang="he-IL" sz="2400" i="1" dirty="0">
                          <a:effectLst/>
                        </a:rPr>
                        <a:t> 18026-01-11 </a:t>
                      </a:r>
                      <a:r>
                        <a:rPr lang="he-IL" sz="2400" i="1" dirty="0" err="1">
                          <a:effectLst/>
                        </a:rPr>
                        <a:t>קודאק</a:t>
                      </a:r>
                      <a:r>
                        <a:rPr lang="he-IL" sz="2400" i="1" dirty="0">
                          <a:effectLst/>
                        </a:rPr>
                        <a:t> איי אל בע"מ נ' עיריית פ"ת; </a:t>
                      </a:r>
                      <a:r>
                        <a:rPr lang="he-IL" sz="2400" i="1" dirty="0" err="1">
                          <a:effectLst/>
                        </a:rPr>
                        <a:t>עת"מ</a:t>
                      </a:r>
                      <a:r>
                        <a:rPr lang="he-IL" sz="2400" i="1" dirty="0">
                          <a:effectLst/>
                        </a:rPr>
                        <a:t> 2810/05 עו"ד שמואל כהן נ' עיריית ת"א </a:t>
                      </a:r>
                      <a:r>
                        <a:rPr lang="he-IL" sz="2400" dirty="0">
                          <a:effectLst/>
                        </a:rPr>
                        <a:t>(בתנאי שלא הוחרגה במפורש בצו)</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45696474"/>
                  </a:ext>
                </a:extLst>
              </a:tr>
            </a:tbl>
          </a:graphicData>
        </a:graphic>
      </p:graphicFrame>
    </p:spTree>
    <p:extLst>
      <p:ext uri="{BB962C8B-B14F-4D97-AF65-F5344CB8AC3E}">
        <p14:creationId xmlns:p14="http://schemas.microsoft.com/office/powerpoint/2010/main" val="250085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83104"/>
            <a:ext cx="8596668" cy="216154"/>
          </a:xfrm>
        </p:spPr>
        <p:txBody>
          <a:bodyPr>
            <a:normAutofit fontScale="90000"/>
          </a:bodyPr>
          <a:lstStyle/>
          <a:p>
            <a:endParaRPr lang="he-IL" dirty="0"/>
          </a:p>
        </p:txBody>
      </p:sp>
      <p:graphicFrame>
        <p:nvGraphicFramePr>
          <p:cNvPr id="6" name="מציין מיקום תוכן 5">
            <a:extLst>
              <a:ext uri="{FF2B5EF4-FFF2-40B4-BE49-F238E27FC236}">
                <a16:creationId xmlns:a16="http://schemas.microsoft.com/office/drawing/2014/main" id="{315C0DC4-326F-4591-7511-6504C437B8CE}"/>
              </a:ext>
            </a:extLst>
          </p:cNvPr>
          <p:cNvGraphicFramePr>
            <a:graphicFrameLocks noGrp="1"/>
          </p:cNvGraphicFramePr>
          <p:nvPr>
            <p:ph idx="1"/>
            <p:extLst>
              <p:ext uri="{D42A27DB-BD31-4B8C-83A1-F6EECF244321}">
                <p14:modId xmlns:p14="http://schemas.microsoft.com/office/powerpoint/2010/main" val="752410063"/>
              </p:ext>
            </p:extLst>
          </p:nvPr>
        </p:nvGraphicFramePr>
        <p:xfrm>
          <a:off x="6599283" y="299258"/>
          <a:ext cx="2852288" cy="5478087"/>
        </p:xfrm>
        <a:graphic>
          <a:graphicData uri="http://schemas.openxmlformats.org/drawingml/2006/table">
            <a:tbl>
              <a:tblPr rtl="1" bandRow="1">
                <a:tableStyleId>{5C22544A-7EE6-4342-B048-85BDC9FD1C3A}</a:tableStyleId>
              </a:tblPr>
              <a:tblGrid>
                <a:gridCol w="2852288">
                  <a:extLst>
                    <a:ext uri="{9D8B030D-6E8A-4147-A177-3AD203B41FA5}">
                      <a16:colId xmlns:a16="http://schemas.microsoft.com/office/drawing/2014/main" val="3167545659"/>
                    </a:ext>
                  </a:extLst>
                </a:gridCol>
              </a:tblGrid>
              <a:tr h="1312047">
                <a:tc>
                  <a:txBody>
                    <a:bodyPr/>
                    <a:lstStyle/>
                    <a:p>
                      <a:pPr marL="0" algn="just" rtl="1">
                        <a:lnSpc>
                          <a:spcPct val="150000"/>
                        </a:lnSpc>
                      </a:pPr>
                      <a:r>
                        <a:rPr lang="he-IL" sz="2400" dirty="0">
                          <a:effectLst/>
                        </a:rPr>
                        <a:t>בריכה לא מקורה</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87445707"/>
                  </a:ext>
                </a:extLst>
              </a:tr>
              <a:tr h="1347850">
                <a:tc>
                  <a:txBody>
                    <a:bodyPr/>
                    <a:lstStyle/>
                    <a:p>
                      <a:pPr marL="0" algn="just" rtl="1">
                        <a:lnSpc>
                          <a:spcPct val="150000"/>
                        </a:lnSpc>
                      </a:pPr>
                      <a:r>
                        <a:rPr lang="he-IL" sz="2400" dirty="0">
                          <a:effectLst/>
                        </a:rPr>
                        <a:t>ממגורות לאחסון תבואה (סילו)</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38856735"/>
                  </a:ext>
                </a:extLst>
              </a:tr>
              <a:tr h="1409095">
                <a:tc>
                  <a:txBody>
                    <a:bodyPr/>
                    <a:lstStyle/>
                    <a:p>
                      <a:pPr marL="0" algn="just" rtl="1">
                        <a:lnSpc>
                          <a:spcPct val="150000"/>
                        </a:lnSpc>
                      </a:pPr>
                      <a:r>
                        <a:rPr lang="he-IL" sz="2400" dirty="0">
                          <a:effectLst/>
                          <a:cs typeface="+mn-cs"/>
                        </a:rPr>
                        <a:t>תעלת מים של המוביל הארצי </a:t>
                      </a:r>
                      <a:endParaRPr lang="en-US" sz="24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662056464"/>
                  </a:ext>
                </a:extLst>
              </a:tr>
              <a:tr h="1409095">
                <a:tc>
                  <a:txBody>
                    <a:bodyPr/>
                    <a:lstStyle/>
                    <a:p>
                      <a:pPr marL="0" algn="just" rtl="1">
                        <a:lnSpc>
                          <a:spcPct val="150000"/>
                        </a:lnSpc>
                      </a:pPr>
                      <a:r>
                        <a:rPr lang="he-IL" sz="2400" dirty="0">
                          <a:effectLst/>
                          <a:cs typeface="+mn-cs"/>
                        </a:rPr>
                        <a:t>מתקני הרמה בחניון (מכפילי חניה)</a:t>
                      </a:r>
                      <a:endParaRPr lang="en-US" sz="24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3454988960"/>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graphicFrame>
        <p:nvGraphicFramePr>
          <p:cNvPr id="3" name="טבלה 6">
            <a:extLst>
              <a:ext uri="{FF2B5EF4-FFF2-40B4-BE49-F238E27FC236}">
                <a16:creationId xmlns:a16="http://schemas.microsoft.com/office/drawing/2014/main" id="{A592F93E-4772-51BF-09AE-6F7A9A57D91B}"/>
              </a:ext>
            </a:extLst>
          </p:cNvPr>
          <p:cNvGraphicFramePr>
            <a:graphicFrameLocks noGrp="1"/>
          </p:cNvGraphicFramePr>
          <p:nvPr>
            <p:extLst>
              <p:ext uri="{D42A27DB-BD31-4B8C-83A1-F6EECF244321}">
                <p14:modId xmlns:p14="http://schemas.microsoft.com/office/powerpoint/2010/main" val="1709105695"/>
              </p:ext>
            </p:extLst>
          </p:nvPr>
        </p:nvGraphicFramePr>
        <p:xfrm>
          <a:off x="241802" y="299258"/>
          <a:ext cx="6353468" cy="1323297"/>
        </p:xfrm>
        <a:graphic>
          <a:graphicData uri="http://schemas.openxmlformats.org/drawingml/2006/table">
            <a:tbl>
              <a:tblPr rtl="1" bandRow="1">
                <a:tableStyleId>{5C22544A-7EE6-4342-B048-85BDC9FD1C3A}</a:tableStyleId>
              </a:tblPr>
              <a:tblGrid>
                <a:gridCol w="502119">
                  <a:extLst>
                    <a:ext uri="{9D8B030D-6E8A-4147-A177-3AD203B41FA5}">
                      <a16:colId xmlns:a16="http://schemas.microsoft.com/office/drawing/2014/main" val="3756466423"/>
                    </a:ext>
                  </a:extLst>
                </a:gridCol>
                <a:gridCol w="5851349">
                  <a:extLst>
                    <a:ext uri="{9D8B030D-6E8A-4147-A177-3AD203B41FA5}">
                      <a16:colId xmlns:a16="http://schemas.microsoft.com/office/drawing/2014/main" val="2955762522"/>
                    </a:ext>
                  </a:extLst>
                </a:gridCol>
              </a:tblGrid>
              <a:tr h="1323297">
                <a:tc>
                  <a:txBody>
                    <a:bodyPr/>
                    <a:lstStyle/>
                    <a:p>
                      <a:pPr marL="342900" lvl="0" indent="-342900" algn="just" rtl="1">
                        <a:lnSpc>
                          <a:spcPct val="150000"/>
                        </a:lnSpc>
                        <a:buFont typeface="Wingdings" panose="05000000000000000000" pitchFamily="2" charset="2"/>
                        <a:buChar char=""/>
                      </a:pPr>
                      <a:r>
                        <a:rPr lang="he-IL" sz="2400" b="0" dirty="0">
                          <a:solidFill>
                            <a:schemeClr val="tx1"/>
                          </a:solidFill>
                          <a:effectLst/>
                        </a:rPr>
                        <a:t> </a:t>
                      </a:r>
                      <a:endParaRPr lang="en-US" sz="24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rtl="1">
                        <a:lnSpc>
                          <a:spcPct val="150000"/>
                        </a:lnSpc>
                        <a:spcAft>
                          <a:spcPts val="800"/>
                        </a:spcAft>
                      </a:pPr>
                      <a:r>
                        <a:rPr lang="he-IL" sz="2400" b="0" i="1" dirty="0" err="1">
                          <a:solidFill>
                            <a:schemeClr val="tx1"/>
                          </a:solidFill>
                          <a:effectLst/>
                        </a:rPr>
                        <a:t>ה"פ</a:t>
                      </a:r>
                      <a:r>
                        <a:rPr lang="he-IL" sz="2400" b="0" i="1" dirty="0">
                          <a:solidFill>
                            <a:schemeClr val="tx1"/>
                          </a:solidFill>
                          <a:effectLst/>
                        </a:rPr>
                        <a:t> 176827/99 </a:t>
                      </a:r>
                      <a:r>
                        <a:rPr lang="he-IL" sz="2400" b="0" i="1" dirty="0" err="1">
                          <a:solidFill>
                            <a:schemeClr val="tx1"/>
                          </a:solidFill>
                          <a:effectLst/>
                        </a:rPr>
                        <a:t>נופשנות</a:t>
                      </a:r>
                      <a:r>
                        <a:rPr lang="he-IL" sz="2400" b="0" i="1" dirty="0">
                          <a:solidFill>
                            <a:schemeClr val="tx1"/>
                          </a:solidFill>
                          <a:effectLst/>
                        </a:rPr>
                        <a:t> בע"מ נ' עיריית חולון</a:t>
                      </a:r>
                      <a:endParaRPr lang="en-US" sz="2400" b="0"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10086076"/>
                  </a:ext>
                </a:extLst>
              </a:tr>
            </a:tbl>
          </a:graphicData>
        </a:graphic>
      </p:graphicFrame>
      <p:graphicFrame>
        <p:nvGraphicFramePr>
          <p:cNvPr id="7" name="טבלה 7">
            <a:extLst>
              <a:ext uri="{FF2B5EF4-FFF2-40B4-BE49-F238E27FC236}">
                <a16:creationId xmlns:a16="http://schemas.microsoft.com/office/drawing/2014/main" id="{A68F5922-A8EB-74E3-7495-9D4F1CF41854}"/>
              </a:ext>
            </a:extLst>
          </p:cNvPr>
          <p:cNvGraphicFramePr>
            <a:graphicFrameLocks noGrp="1"/>
          </p:cNvGraphicFramePr>
          <p:nvPr>
            <p:extLst>
              <p:ext uri="{D42A27DB-BD31-4B8C-83A1-F6EECF244321}">
                <p14:modId xmlns:p14="http://schemas.microsoft.com/office/powerpoint/2010/main" val="2701463605"/>
              </p:ext>
            </p:extLst>
          </p:nvPr>
        </p:nvGraphicFramePr>
        <p:xfrm>
          <a:off x="245815" y="1638934"/>
          <a:ext cx="6353468" cy="1369794"/>
        </p:xfrm>
        <a:graphic>
          <a:graphicData uri="http://schemas.openxmlformats.org/drawingml/2006/table">
            <a:tbl>
              <a:tblPr rtl="1">
                <a:tableStyleId>{5C22544A-7EE6-4342-B048-85BDC9FD1C3A}</a:tableStyleId>
              </a:tblPr>
              <a:tblGrid>
                <a:gridCol w="487979">
                  <a:extLst>
                    <a:ext uri="{9D8B030D-6E8A-4147-A177-3AD203B41FA5}">
                      <a16:colId xmlns:a16="http://schemas.microsoft.com/office/drawing/2014/main" val="400522835"/>
                    </a:ext>
                  </a:extLst>
                </a:gridCol>
                <a:gridCol w="5865489">
                  <a:extLst>
                    <a:ext uri="{9D8B030D-6E8A-4147-A177-3AD203B41FA5}">
                      <a16:colId xmlns:a16="http://schemas.microsoft.com/office/drawing/2014/main" val="512654475"/>
                    </a:ext>
                  </a:extLst>
                </a:gridCol>
              </a:tblGrid>
              <a:tr h="1369794">
                <a:tc>
                  <a:txBody>
                    <a:bodyPr/>
                    <a:lstStyle/>
                    <a:p>
                      <a:pPr marL="342900" lvl="0" indent="-342900" algn="just" rtl="1">
                        <a:lnSpc>
                          <a:spcPct val="150000"/>
                        </a:lnSpc>
                        <a:buFont typeface="Wingdings" panose="05000000000000000000" pitchFamily="2" charset="2"/>
                        <a:buChar char=""/>
                      </a:pPr>
                      <a:r>
                        <a:rPr lang="he-IL" sz="2400" b="0" dirty="0">
                          <a:solidFill>
                            <a:schemeClr val="tx1"/>
                          </a:solidFill>
                          <a:effectLst/>
                        </a:rPr>
                        <a:t> </a:t>
                      </a:r>
                      <a:endParaRPr lang="en-US" sz="24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rtl="1">
                        <a:lnSpc>
                          <a:spcPct val="150000"/>
                        </a:lnSpc>
                        <a:spcAft>
                          <a:spcPts val="800"/>
                        </a:spcAft>
                      </a:pPr>
                      <a:r>
                        <a:rPr lang="he-IL" sz="2400" b="0" i="1" dirty="0">
                          <a:solidFill>
                            <a:schemeClr val="tx1"/>
                          </a:solidFill>
                          <a:effectLst/>
                        </a:rPr>
                        <a:t>ע"ש (ת"א) 682/87 טית בית בע"מ נ' מנהל הארנונה של עיריית פתח תקווה </a:t>
                      </a:r>
                      <a:endParaRPr lang="en-US" sz="2400" b="0"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42166793"/>
                  </a:ext>
                </a:extLst>
              </a:tr>
            </a:tbl>
          </a:graphicData>
        </a:graphic>
      </p:graphicFrame>
      <p:graphicFrame>
        <p:nvGraphicFramePr>
          <p:cNvPr id="8" name="טבלה 8">
            <a:extLst>
              <a:ext uri="{FF2B5EF4-FFF2-40B4-BE49-F238E27FC236}">
                <a16:creationId xmlns:a16="http://schemas.microsoft.com/office/drawing/2014/main" id="{CAA37028-9F33-A938-26E5-39C57546B417}"/>
              </a:ext>
            </a:extLst>
          </p:cNvPr>
          <p:cNvGraphicFramePr>
            <a:graphicFrameLocks noGrp="1"/>
          </p:cNvGraphicFramePr>
          <p:nvPr>
            <p:extLst>
              <p:ext uri="{D42A27DB-BD31-4B8C-83A1-F6EECF244321}">
                <p14:modId xmlns:p14="http://schemas.microsoft.com/office/powerpoint/2010/main" val="414667368"/>
              </p:ext>
            </p:extLst>
          </p:nvPr>
        </p:nvGraphicFramePr>
        <p:xfrm>
          <a:off x="245815" y="4357507"/>
          <a:ext cx="6353468" cy="1419838"/>
        </p:xfrm>
        <a:graphic>
          <a:graphicData uri="http://schemas.openxmlformats.org/drawingml/2006/table">
            <a:tbl>
              <a:tblPr rtl="1">
                <a:tableStyleId>{5C22544A-7EE6-4342-B048-85BDC9FD1C3A}</a:tableStyleId>
              </a:tblPr>
              <a:tblGrid>
                <a:gridCol w="510550">
                  <a:extLst>
                    <a:ext uri="{9D8B030D-6E8A-4147-A177-3AD203B41FA5}">
                      <a16:colId xmlns:a16="http://schemas.microsoft.com/office/drawing/2014/main" val="2971870004"/>
                    </a:ext>
                  </a:extLst>
                </a:gridCol>
                <a:gridCol w="5842918">
                  <a:extLst>
                    <a:ext uri="{9D8B030D-6E8A-4147-A177-3AD203B41FA5}">
                      <a16:colId xmlns:a16="http://schemas.microsoft.com/office/drawing/2014/main" val="1160908928"/>
                    </a:ext>
                  </a:extLst>
                </a:gridCol>
              </a:tblGrid>
              <a:tr h="1419838">
                <a:tc>
                  <a:txBody>
                    <a:bodyPr/>
                    <a:lstStyle/>
                    <a:p>
                      <a:pPr marL="342900" lvl="0" indent="-342900" algn="just" rtl="1">
                        <a:lnSpc>
                          <a:spcPct val="150000"/>
                        </a:lnSpc>
                        <a:buFont typeface="Wingdings" panose="05000000000000000000" pitchFamily="2" charset="2"/>
                        <a:buChar char=""/>
                      </a:pPr>
                      <a:r>
                        <a:rPr lang="he-IL" sz="2400" b="0" dirty="0">
                          <a:solidFill>
                            <a:schemeClr val="tx1"/>
                          </a:solidFill>
                          <a:effectLst/>
                          <a:cs typeface="+mn-cs"/>
                        </a:rPr>
                        <a:t> </a:t>
                      </a:r>
                      <a:endParaRPr lang="en-US" sz="2400" b="0" dirty="0">
                        <a:solidFill>
                          <a:schemeClr val="tx1"/>
                        </a:solidFill>
                        <a:effectLst/>
                        <a:latin typeface="Calibri" panose="020F0502020204030204" pitchFamily="34" charset="0"/>
                        <a:ea typeface="Calibri" panose="020F0502020204030204" pitchFamily="34" charset="0"/>
                        <a:cs typeface="+mn-cs"/>
                      </a:endParaRPr>
                    </a:p>
                  </a:txBody>
                  <a:tcPr marL="68580" marR="68580" marT="0" marB="0"/>
                </a:tc>
                <a:tc>
                  <a:txBody>
                    <a:bodyPr/>
                    <a:lstStyle/>
                    <a:p>
                      <a:pPr marL="457200" algn="just" rtl="1">
                        <a:lnSpc>
                          <a:spcPct val="150000"/>
                        </a:lnSpc>
                        <a:spcAft>
                          <a:spcPts val="800"/>
                        </a:spcAft>
                      </a:pPr>
                      <a:r>
                        <a:rPr lang="he-IL" sz="2400" b="0" i="1" dirty="0">
                          <a:solidFill>
                            <a:schemeClr val="tx1"/>
                          </a:solidFill>
                          <a:effectLst/>
                          <a:cs typeface="+mn-cs"/>
                        </a:rPr>
                        <a:t>ע"ש 2531/96 חניוני נחום (94) בע"מ נ' עיריית ת"א </a:t>
                      </a:r>
                      <a:endParaRPr lang="en-US" sz="2400" b="0" i="1" dirty="0">
                        <a:solidFill>
                          <a:schemeClr val="tx1"/>
                        </a:solidFill>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1554723336"/>
                  </a:ext>
                </a:extLst>
              </a:tr>
            </a:tbl>
          </a:graphicData>
        </a:graphic>
      </p:graphicFrame>
      <p:graphicFrame>
        <p:nvGraphicFramePr>
          <p:cNvPr id="9" name="טבלה 9">
            <a:extLst>
              <a:ext uri="{FF2B5EF4-FFF2-40B4-BE49-F238E27FC236}">
                <a16:creationId xmlns:a16="http://schemas.microsoft.com/office/drawing/2014/main" id="{BE71DEBF-E22A-8911-7163-B2845FDCDFA5}"/>
              </a:ext>
            </a:extLst>
          </p:cNvPr>
          <p:cNvGraphicFramePr>
            <a:graphicFrameLocks noGrp="1"/>
          </p:cNvGraphicFramePr>
          <p:nvPr>
            <p:extLst>
              <p:ext uri="{D42A27DB-BD31-4B8C-83A1-F6EECF244321}">
                <p14:modId xmlns:p14="http://schemas.microsoft.com/office/powerpoint/2010/main" val="4048907958"/>
              </p:ext>
            </p:extLst>
          </p:nvPr>
        </p:nvGraphicFramePr>
        <p:xfrm>
          <a:off x="245815" y="2987713"/>
          <a:ext cx="6353468" cy="1369794"/>
        </p:xfrm>
        <a:graphic>
          <a:graphicData uri="http://schemas.openxmlformats.org/drawingml/2006/table">
            <a:tbl>
              <a:tblPr rtl="1" bandRow="1">
                <a:tableStyleId>{5C22544A-7EE6-4342-B048-85BDC9FD1C3A}</a:tableStyleId>
              </a:tblPr>
              <a:tblGrid>
                <a:gridCol w="487164">
                  <a:extLst>
                    <a:ext uri="{9D8B030D-6E8A-4147-A177-3AD203B41FA5}">
                      <a16:colId xmlns:a16="http://schemas.microsoft.com/office/drawing/2014/main" val="1337321310"/>
                    </a:ext>
                  </a:extLst>
                </a:gridCol>
                <a:gridCol w="5866304">
                  <a:extLst>
                    <a:ext uri="{9D8B030D-6E8A-4147-A177-3AD203B41FA5}">
                      <a16:colId xmlns:a16="http://schemas.microsoft.com/office/drawing/2014/main" val="2030706378"/>
                    </a:ext>
                  </a:extLst>
                </a:gridCol>
              </a:tblGrid>
              <a:tr h="1369794">
                <a:tc>
                  <a:txBody>
                    <a:bodyPr/>
                    <a:lstStyle/>
                    <a:p>
                      <a:pPr marL="342900" lvl="0" indent="-342900" algn="just" rtl="1">
                        <a:lnSpc>
                          <a:spcPct val="150000"/>
                        </a:lnSpc>
                        <a:buFont typeface="Wingdings" panose="05000000000000000000" pitchFamily="2" charset="2"/>
                        <a:buChar char=""/>
                      </a:pPr>
                      <a:r>
                        <a:rPr lang="he-IL" sz="2400" b="0" dirty="0">
                          <a:solidFill>
                            <a:schemeClr val="tx1"/>
                          </a:solidFill>
                          <a:effectLst/>
                          <a:cs typeface="+mn-cs"/>
                        </a:rPr>
                        <a:t> </a:t>
                      </a:r>
                      <a:endParaRPr lang="en-US" sz="2400" b="0" dirty="0">
                        <a:solidFill>
                          <a:schemeClr val="tx1"/>
                        </a:solidFill>
                        <a:effectLst/>
                        <a:latin typeface="Calibri" panose="020F0502020204030204" pitchFamily="34" charset="0"/>
                        <a:ea typeface="Calibri" panose="020F0502020204030204" pitchFamily="34" charset="0"/>
                        <a:cs typeface="+mn-cs"/>
                      </a:endParaRPr>
                    </a:p>
                  </a:txBody>
                  <a:tcPr marL="68580" marR="68580" marT="0" marB="0"/>
                </a:tc>
                <a:tc>
                  <a:txBody>
                    <a:bodyPr/>
                    <a:lstStyle/>
                    <a:p>
                      <a:pPr marL="457200" algn="just" rtl="1">
                        <a:lnSpc>
                          <a:spcPct val="150000"/>
                        </a:lnSpc>
                        <a:spcAft>
                          <a:spcPts val="800"/>
                        </a:spcAft>
                      </a:pPr>
                      <a:r>
                        <a:rPr lang="he-IL" sz="2400" b="0" i="1" dirty="0">
                          <a:solidFill>
                            <a:schemeClr val="tx1"/>
                          </a:solidFill>
                          <a:effectLst/>
                          <a:cs typeface="+mn-cs"/>
                        </a:rPr>
                        <a:t>ת.א 600/99 מקורות חברת מים בע"מ נ' מ"מ </a:t>
                      </a:r>
                      <a:r>
                        <a:rPr lang="he-IL" sz="2400" b="0" i="1" dirty="0" err="1">
                          <a:solidFill>
                            <a:schemeClr val="tx1"/>
                          </a:solidFill>
                          <a:effectLst/>
                          <a:cs typeface="+mn-cs"/>
                        </a:rPr>
                        <a:t>עילבון</a:t>
                      </a:r>
                      <a:r>
                        <a:rPr lang="he-IL" sz="2400" b="0" i="1" dirty="0">
                          <a:solidFill>
                            <a:schemeClr val="tx1"/>
                          </a:solidFill>
                          <a:effectLst/>
                          <a:cs typeface="+mn-cs"/>
                        </a:rPr>
                        <a:t>  </a:t>
                      </a:r>
                      <a:endParaRPr lang="en-US" sz="2400" b="0" i="1" dirty="0">
                        <a:solidFill>
                          <a:schemeClr val="tx1"/>
                        </a:solidFill>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792301969"/>
                  </a:ext>
                </a:extLst>
              </a:tr>
            </a:tbl>
          </a:graphicData>
        </a:graphic>
      </p:graphicFrame>
    </p:spTree>
    <p:extLst>
      <p:ext uri="{BB962C8B-B14F-4D97-AF65-F5344CB8AC3E}">
        <p14:creationId xmlns:p14="http://schemas.microsoft.com/office/powerpoint/2010/main" val="156732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flipV="1">
            <a:off x="677334" y="299258"/>
            <a:ext cx="8596668" cy="152255"/>
          </a:xfrm>
        </p:spPr>
        <p:txBody>
          <a:bodyPr>
            <a:normAutofit fontScale="90000"/>
          </a:bodyPr>
          <a:lstStyle/>
          <a:p>
            <a:endParaRPr lang="he-IL" dirty="0"/>
          </a:p>
        </p:txBody>
      </p:sp>
      <p:graphicFrame>
        <p:nvGraphicFramePr>
          <p:cNvPr id="6" name="מציין מיקום תוכן 5">
            <a:extLst>
              <a:ext uri="{FF2B5EF4-FFF2-40B4-BE49-F238E27FC236}">
                <a16:creationId xmlns:a16="http://schemas.microsoft.com/office/drawing/2014/main" id="{315C0DC4-326F-4591-7511-6504C437B8CE}"/>
              </a:ext>
            </a:extLst>
          </p:cNvPr>
          <p:cNvGraphicFramePr>
            <a:graphicFrameLocks noGrp="1"/>
          </p:cNvGraphicFramePr>
          <p:nvPr>
            <p:ph idx="1"/>
            <p:extLst>
              <p:ext uri="{D42A27DB-BD31-4B8C-83A1-F6EECF244321}">
                <p14:modId xmlns:p14="http://schemas.microsoft.com/office/powerpoint/2010/main" val="3197492810"/>
              </p:ext>
            </p:extLst>
          </p:nvPr>
        </p:nvGraphicFramePr>
        <p:xfrm>
          <a:off x="6686549" y="273481"/>
          <a:ext cx="2962275" cy="5703757"/>
        </p:xfrm>
        <a:graphic>
          <a:graphicData uri="http://schemas.openxmlformats.org/drawingml/2006/table">
            <a:tbl>
              <a:tblPr rtl="1" bandRow="1">
                <a:tableStyleId>{5C22544A-7EE6-4342-B048-85BDC9FD1C3A}</a:tableStyleId>
              </a:tblPr>
              <a:tblGrid>
                <a:gridCol w="2962275">
                  <a:extLst>
                    <a:ext uri="{9D8B030D-6E8A-4147-A177-3AD203B41FA5}">
                      <a16:colId xmlns:a16="http://schemas.microsoft.com/office/drawing/2014/main" val="3167545659"/>
                    </a:ext>
                  </a:extLst>
                </a:gridCol>
              </a:tblGrid>
              <a:tr h="1183844">
                <a:tc>
                  <a:txBody>
                    <a:bodyPr/>
                    <a:lstStyle/>
                    <a:p>
                      <a:pPr marL="0" algn="r" rtl="1">
                        <a:lnSpc>
                          <a:spcPct val="150000"/>
                        </a:lnSpc>
                      </a:pPr>
                      <a:r>
                        <a:rPr lang="he-IL" sz="2500" dirty="0">
                          <a:effectLst/>
                          <a:latin typeface="Calibri" panose="020F0502020204030204" pitchFamily="34" charset="0"/>
                          <a:ea typeface="Calibri" panose="020F0502020204030204" pitchFamily="34" charset="0"/>
                          <a:cs typeface="+mn-cs"/>
                        </a:rPr>
                        <a:t>מכונה לשטיפת רכבים</a:t>
                      </a:r>
                      <a:endParaRPr lang="en-US" sz="25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3444231635"/>
                  </a:ext>
                </a:extLst>
              </a:tr>
              <a:tr h="981075">
                <a:tc>
                  <a:txBody>
                    <a:bodyPr/>
                    <a:lstStyle/>
                    <a:p>
                      <a:pPr marL="0" algn="r" rtl="1">
                        <a:lnSpc>
                          <a:spcPct val="150000"/>
                        </a:lnSpc>
                      </a:pPr>
                      <a:r>
                        <a:rPr lang="he-IL" sz="2500" dirty="0">
                          <a:effectLst/>
                          <a:cs typeface="+mn-cs"/>
                        </a:rPr>
                        <a:t>מיכלי דלק עיליים</a:t>
                      </a:r>
                      <a:endParaRPr lang="en-US" sz="25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098799393"/>
                  </a:ext>
                </a:extLst>
              </a:tr>
              <a:tr h="2002658">
                <a:tc>
                  <a:txBody>
                    <a:bodyPr/>
                    <a:lstStyle/>
                    <a:p>
                      <a:pPr marL="0" algn="just" rtl="1">
                        <a:lnSpc>
                          <a:spcPct val="150000"/>
                        </a:lnSpc>
                      </a:pPr>
                      <a:r>
                        <a:rPr lang="he-IL" sz="2500" dirty="0">
                          <a:effectLst/>
                          <a:cs typeface="+mn-cs"/>
                        </a:rPr>
                        <a:t>מיכל דלק תת קרקעי</a:t>
                      </a:r>
                      <a:endParaRPr lang="en-US" sz="25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1155539419"/>
                  </a:ext>
                </a:extLst>
              </a:tr>
              <a:tr h="1536180">
                <a:tc>
                  <a:txBody>
                    <a:bodyPr/>
                    <a:lstStyle/>
                    <a:p>
                      <a:pPr marL="0" algn="just" rtl="1">
                        <a:lnSpc>
                          <a:spcPct val="150000"/>
                        </a:lnSpc>
                      </a:pPr>
                      <a:r>
                        <a:rPr lang="he-IL" sz="2500" dirty="0">
                          <a:effectLst/>
                          <a:cs typeface="+mn-cs"/>
                        </a:rPr>
                        <a:t>בריכה לאגירת מי גשם</a:t>
                      </a:r>
                      <a:endParaRPr lang="en-US" sz="25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519558033"/>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graphicFrame>
        <p:nvGraphicFramePr>
          <p:cNvPr id="3" name="טבלה 6">
            <a:extLst>
              <a:ext uri="{FF2B5EF4-FFF2-40B4-BE49-F238E27FC236}">
                <a16:creationId xmlns:a16="http://schemas.microsoft.com/office/drawing/2014/main" id="{C411E5D6-6800-0455-2D2C-0E84E8616B5B}"/>
              </a:ext>
            </a:extLst>
          </p:cNvPr>
          <p:cNvGraphicFramePr>
            <a:graphicFrameLocks noGrp="1"/>
          </p:cNvGraphicFramePr>
          <p:nvPr>
            <p:extLst>
              <p:ext uri="{D42A27DB-BD31-4B8C-83A1-F6EECF244321}">
                <p14:modId xmlns:p14="http://schemas.microsoft.com/office/powerpoint/2010/main" val="1344737936"/>
              </p:ext>
            </p:extLst>
          </p:nvPr>
        </p:nvGraphicFramePr>
        <p:xfrm>
          <a:off x="209139" y="1282096"/>
          <a:ext cx="6477409" cy="1321494"/>
        </p:xfrm>
        <a:graphic>
          <a:graphicData uri="http://schemas.openxmlformats.org/drawingml/2006/table">
            <a:tbl>
              <a:tblPr rtl="1">
                <a:tableStyleId>{5C22544A-7EE6-4342-B048-85BDC9FD1C3A}</a:tableStyleId>
              </a:tblPr>
              <a:tblGrid>
                <a:gridCol w="643508">
                  <a:extLst>
                    <a:ext uri="{9D8B030D-6E8A-4147-A177-3AD203B41FA5}">
                      <a16:colId xmlns:a16="http://schemas.microsoft.com/office/drawing/2014/main" val="3200217030"/>
                    </a:ext>
                  </a:extLst>
                </a:gridCol>
                <a:gridCol w="5833901">
                  <a:extLst>
                    <a:ext uri="{9D8B030D-6E8A-4147-A177-3AD203B41FA5}">
                      <a16:colId xmlns:a16="http://schemas.microsoft.com/office/drawing/2014/main" val="3285949618"/>
                    </a:ext>
                  </a:extLst>
                </a:gridCol>
              </a:tblGrid>
              <a:tr h="1321494">
                <a:tc>
                  <a:txBody>
                    <a:bodyPr/>
                    <a:lstStyle/>
                    <a:p>
                      <a:pPr marL="342900" lvl="0" indent="-342900" algn="just" rtl="1">
                        <a:lnSpc>
                          <a:spcPct val="150000"/>
                        </a:lnSpc>
                        <a:buFont typeface="Wingdings" panose="05000000000000000000" pitchFamily="2" charset="2"/>
                        <a:buChar char=""/>
                      </a:pPr>
                      <a:r>
                        <a:rPr lang="he-IL" sz="2500" dirty="0">
                          <a:effectLst/>
                          <a:cs typeface="+mn-cs"/>
                        </a:rPr>
                        <a:t> </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457200" algn="just" rtl="1">
                        <a:lnSpc>
                          <a:spcPct val="150000"/>
                        </a:lnSpc>
                        <a:spcAft>
                          <a:spcPts val="800"/>
                        </a:spcAft>
                      </a:pPr>
                      <a:r>
                        <a:rPr lang="he-IL" sz="2500" i="1" dirty="0">
                          <a:effectLst/>
                          <a:cs typeface="+mn-cs"/>
                        </a:rPr>
                        <a:t>ע"ש (חיפה) 127/95 תשתיות נפט ואנרגיה בע"מ נ' מ"מ </a:t>
                      </a:r>
                      <a:r>
                        <a:rPr lang="he-IL" sz="2500" i="1" dirty="0" err="1">
                          <a:effectLst/>
                          <a:cs typeface="+mn-cs"/>
                        </a:rPr>
                        <a:t>קרית</a:t>
                      </a:r>
                      <a:r>
                        <a:rPr lang="he-IL" sz="2500" i="1" dirty="0">
                          <a:effectLst/>
                          <a:cs typeface="+mn-cs"/>
                        </a:rPr>
                        <a:t> טבעון</a:t>
                      </a:r>
                      <a:endParaRPr lang="en-US" sz="2500" i="1"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1382954807"/>
                  </a:ext>
                </a:extLst>
              </a:tr>
            </a:tbl>
          </a:graphicData>
        </a:graphic>
      </p:graphicFrame>
      <p:graphicFrame>
        <p:nvGraphicFramePr>
          <p:cNvPr id="7" name="טבלה 7">
            <a:extLst>
              <a:ext uri="{FF2B5EF4-FFF2-40B4-BE49-F238E27FC236}">
                <a16:creationId xmlns:a16="http://schemas.microsoft.com/office/drawing/2014/main" id="{1E69DE9C-90D8-0E32-3083-E16C856A238D}"/>
              </a:ext>
            </a:extLst>
          </p:cNvPr>
          <p:cNvGraphicFramePr>
            <a:graphicFrameLocks noGrp="1"/>
          </p:cNvGraphicFramePr>
          <p:nvPr>
            <p:extLst>
              <p:ext uri="{D42A27DB-BD31-4B8C-83A1-F6EECF244321}">
                <p14:modId xmlns:p14="http://schemas.microsoft.com/office/powerpoint/2010/main" val="180711220"/>
              </p:ext>
            </p:extLst>
          </p:nvPr>
        </p:nvGraphicFramePr>
        <p:xfrm>
          <a:off x="209139" y="2452677"/>
          <a:ext cx="6477409" cy="1954412"/>
        </p:xfrm>
        <a:graphic>
          <a:graphicData uri="http://schemas.openxmlformats.org/drawingml/2006/table">
            <a:tbl>
              <a:tblPr rtl="1" bandRow="1">
                <a:tableStyleId>{5C22544A-7EE6-4342-B048-85BDC9FD1C3A}</a:tableStyleId>
              </a:tblPr>
              <a:tblGrid>
                <a:gridCol w="632992">
                  <a:extLst>
                    <a:ext uri="{9D8B030D-6E8A-4147-A177-3AD203B41FA5}">
                      <a16:colId xmlns:a16="http://schemas.microsoft.com/office/drawing/2014/main" val="1087115630"/>
                    </a:ext>
                  </a:extLst>
                </a:gridCol>
                <a:gridCol w="5844417">
                  <a:extLst>
                    <a:ext uri="{9D8B030D-6E8A-4147-A177-3AD203B41FA5}">
                      <a16:colId xmlns:a16="http://schemas.microsoft.com/office/drawing/2014/main" val="2733994794"/>
                    </a:ext>
                  </a:extLst>
                </a:gridCol>
              </a:tblGrid>
              <a:tr h="1954412">
                <a:tc>
                  <a:txBody>
                    <a:bodyPr/>
                    <a:lstStyle/>
                    <a:p>
                      <a:pPr marL="342900" lvl="0" indent="-342900" algn="just" rtl="1">
                        <a:lnSpc>
                          <a:spcPct val="150000"/>
                        </a:lnSpc>
                        <a:buFont typeface="Wingdings" panose="05000000000000000000" pitchFamily="2" charset="2"/>
                        <a:buChar char=""/>
                      </a:pPr>
                      <a:r>
                        <a:rPr lang="he-IL" sz="2500" dirty="0">
                          <a:effectLst/>
                          <a:cs typeface="+mn-cs"/>
                        </a:rPr>
                        <a:t> </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457200" algn="just" rtl="1">
                        <a:lnSpc>
                          <a:spcPct val="150000"/>
                        </a:lnSpc>
                        <a:spcAft>
                          <a:spcPts val="800"/>
                        </a:spcAft>
                      </a:pPr>
                      <a:r>
                        <a:rPr lang="he-IL" sz="2500" i="1" dirty="0" err="1">
                          <a:effectLst/>
                          <a:cs typeface="+mn-cs"/>
                        </a:rPr>
                        <a:t>עמ"נ</a:t>
                      </a:r>
                      <a:r>
                        <a:rPr lang="he-IL" sz="2500" i="1" dirty="0">
                          <a:effectLst/>
                          <a:cs typeface="+mn-cs"/>
                        </a:rPr>
                        <a:t> 31230-03-15 יונה אברך בע"מ נ' של מ"א מטה אשר </a:t>
                      </a:r>
                      <a:endParaRPr lang="en-US" sz="2500" i="1"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1524293999"/>
                  </a:ext>
                </a:extLst>
              </a:tr>
            </a:tbl>
          </a:graphicData>
        </a:graphic>
      </p:graphicFrame>
      <p:graphicFrame>
        <p:nvGraphicFramePr>
          <p:cNvPr id="8" name="טבלה 8">
            <a:extLst>
              <a:ext uri="{FF2B5EF4-FFF2-40B4-BE49-F238E27FC236}">
                <a16:creationId xmlns:a16="http://schemas.microsoft.com/office/drawing/2014/main" id="{C54BFD3F-CCDE-54D2-B85D-BC4BED772E5D}"/>
              </a:ext>
            </a:extLst>
          </p:cNvPr>
          <p:cNvGraphicFramePr>
            <a:graphicFrameLocks noGrp="1"/>
          </p:cNvGraphicFramePr>
          <p:nvPr>
            <p:extLst>
              <p:ext uri="{D42A27DB-BD31-4B8C-83A1-F6EECF244321}">
                <p14:modId xmlns:p14="http://schemas.microsoft.com/office/powerpoint/2010/main" val="2404612648"/>
              </p:ext>
            </p:extLst>
          </p:nvPr>
        </p:nvGraphicFramePr>
        <p:xfrm>
          <a:off x="209140" y="4406206"/>
          <a:ext cx="6477409" cy="1571032"/>
        </p:xfrm>
        <a:graphic>
          <a:graphicData uri="http://schemas.openxmlformats.org/drawingml/2006/table">
            <a:tbl>
              <a:tblPr rtl="1">
                <a:tableStyleId>{5C22544A-7EE6-4342-B048-85BDC9FD1C3A}</a:tableStyleId>
              </a:tblPr>
              <a:tblGrid>
                <a:gridCol w="646631">
                  <a:extLst>
                    <a:ext uri="{9D8B030D-6E8A-4147-A177-3AD203B41FA5}">
                      <a16:colId xmlns:a16="http://schemas.microsoft.com/office/drawing/2014/main" val="887460874"/>
                    </a:ext>
                  </a:extLst>
                </a:gridCol>
                <a:gridCol w="5830778">
                  <a:extLst>
                    <a:ext uri="{9D8B030D-6E8A-4147-A177-3AD203B41FA5}">
                      <a16:colId xmlns:a16="http://schemas.microsoft.com/office/drawing/2014/main" val="2643148019"/>
                    </a:ext>
                  </a:extLst>
                </a:gridCol>
              </a:tblGrid>
              <a:tr h="1571032">
                <a:tc>
                  <a:txBody>
                    <a:bodyPr/>
                    <a:lstStyle/>
                    <a:p>
                      <a:pPr marL="342900" lvl="0" indent="-342900" algn="just" rtl="1">
                        <a:lnSpc>
                          <a:spcPct val="150000"/>
                        </a:lnSpc>
                        <a:buFont typeface="Wingdings" panose="05000000000000000000" pitchFamily="2" charset="2"/>
                        <a:buChar char=""/>
                      </a:pPr>
                      <a:r>
                        <a:rPr lang="he-IL" sz="2500" b="0" dirty="0">
                          <a:solidFill>
                            <a:schemeClr val="tx1"/>
                          </a:solidFill>
                          <a:effectLst/>
                          <a:cs typeface="+mn-cs"/>
                        </a:rPr>
                        <a:t> </a:t>
                      </a:r>
                      <a:endParaRPr lang="en-US" sz="2500" b="0" dirty="0">
                        <a:solidFill>
                          <a:schemeClr val="tx1"/>
                        </a:solidFill>
                        <a:effectLst/>
                        <a:cs typeface="+mn-cs"/>
                      </a:endParaRPr>
                    </a:p>
                    <a:p>
                      <a:pPr marL="342900" lvl="0" indent="-342900" algn="just" rtl="1">
                        <a:lnSpc>
                          <a:spcPct val="150000"/>
                        </a:lnSpc>
                        <a:buFont typeface="Wingdings" panose="05000000000000000000" pitchFamily="2" charset="2"/>
                        <a:buChar char=""/>
                      </a:pPr>
                      <a:r>
                        <a:rPr lang="he-IL" sz="2500" b="0" dirty="0">
                          <a:solidFill>
                            <a:schemeClr val="tx1"/>
                          </a:solidFill>
                          <a:effectLst/>
                          <a:cs typeface="+mn-cs"/>
                        </a:rPr>
                        <a:t> </a:t>
                      </a:r>
                      <a:endParaRPr lang="en-US" sz="2500" b="0" dirty="0">
                        <a:solidFill>
                          <a:schemeClr val="tx1"/>
                        </a:solidFill>
                        <a:effectLst/>
                        <a:latin typeface="Calibri" panose="020F0502020204030204" pitchFamily="34" charset="0"/>
                        <a:ea typeface="Calibri" panose="020F0502020204030204" pitchFamily="34" charset="0"/>
                        <a:cs typeface="+mn-cs"/>
                      </a:endParaRPr>
                    </a:p>
                  </a:txBody>
                  <a:tcPr marL="68580" marR="68580" marT="0" marB="0"/>
                </a:tc>
                <a:tc>
                  <a:txBody>
                    <a:bodyPr/>
                    <a:lstStyle/>
                    <a:p>
                      <a:pPr marL="457200" algn="just" rtl="1">
                        <a:lnSpc>
                          <a:spcPct val="150000"/>
                        </a:lnSpc>
                      </a:pPr>
                      <a:r>
                        <a:rPr lang="he-IL" sz="2500" b="0" dirty="0">
                          <a:solidFill>
                            <a:schemeClr val="tx1"/>
                          </a:solidFill>
                          <a:effectLst/>
                          <a:cs typeface="+mn-cs"/>
                        </a:rPr>
                        <a:t>אם היא מבוטנת</a:t>
                      </a:r>
                      <a:endParaRPr lang="en-US" sz="2500" b="0" dirty="0">
                        <a:solidFill>
                          <a:schemeClr val="tx1"/>
                        </a:solidFill>
                        <a:effectLst/>
                        <a:cs typeface="+mn-cs"/>
                      </a:endParaRPr>
                    </a:p>
                    <a:p>
                      <a:pPr marL="457200" algn="just" rtl="1">
                        <a:lnSpc>
                          <a:spcPct val="150000"/>
                        </a:lnSpc>
                        <a:spcAft>
                          <a:spcPts val="800"/>
                        </a:spcAft>
                      </a:pPr>
                      <a:r>
                        <a:rPr lang="he-IL" sz="2500" b="0" dirty="0">
                          <a:solidFill>
                            <a:schemeClr val="tx1"/>
                          </a:solidFill>
                          <a:effectLst/>
                          <a:cs typeface="+mn-cs"/>
                        </a:rPr>
                        <a:t>אם היא עטופה ביריעות ניילון/ פלסטיק</a:t>
                      </a:r>
                      <a:endParaRPr lang="en-US" sz="2500" b="0" dirty="0">
                        <a:solidFill>
                          <a:schemeClr val="tx1"/>
                        </a:solidFill>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398821786"/>
                  </a:ext>
                </a:extLst>
              </a:tr>
            </a:tbl>
          </a:graphicData>
        </a:graphic>
      </p:graphicFrame>
      <p:graphicFrame>
        <p:nvGraphicFramePr>
          <p:cNvPr id="9" name="טבלה 9">
            <a:extLst>
              <a:ext uri="{FF2B5EF4-FFF2-40B4-BE49-F238E27FC236}">
                <a16:creationId xmlns:a16="http://schemas.microsoft.com/office/drawing/2014/main" id="{5DE6B32D-DE4D-0EFD-DD4B-0BA72F31B844}"/>
              </a:ext>
            </a:extLst>
          </p:cNvPr>
          <p:cNvGraphicFramePr>
            <a:graphicFrameLocks noGrp="1"/>
          </p:cNvGraphicFramePr>
          <p:nvPr>
            <p:extLst>
              <p:ext uri="{D42A27DB-BD31-4B8C-83A1-F6EECF244321}">
                <p14:modId xmlns:p14="http://schemas.microsoft.com/office/powerpoint/2010/main" val="2003402327"/>
              </p:ext>
            </p:extLst>
          </p:nvPr>
        </p:nvGraphicFramePr>
        <p:xfrm>
          <a:off x="209139" y="274666"/>
          <a:ext cx="6477409" cy="1171067"/>
        </p:xfrm>
        <a:graphic>
          <a:graphicData uri="http://schemas.openxmlformats.org/drawingml/2006/table">
            <a:tbl>
              <a:tblPr rtl="1" bandRow="1">
                <a:tableStyleId>{5C22544A-7EE6-4342-B048-85BDC9FD1C3A}</a:tableStyleId>
              </a:tblPr>
              <a:tblGrid>
                <a:gridCol w="678231">
                  <a:extLst>
                    <a:ext uri="{9D8B030D-6E8A-4147-A177-3AD203B41FA5}">
                      <a16:colId xmlns:a16="http://schemas.microsoft.com/office/drawing/2014/main" val="3003733814"/>
                    </a:ext>
                  </a:extLst>
                </a:gridCol>
                <a:gridCol w="5799178">
                  <a:extLst>
                    <a:ext uri="{9D8B030D-6E8A-4147-A177-3AD203B41FA5}">
                      <a16:colId xmlns:a16="http://schemas.microsoft.com/office/drawing/2014/main" val="1779189542"/>
                    </a:ext>
                  </a:extLst>
                </a:gridCol>
              </a:tblGrid>
              <a:tr h="1144559">
                <a:tc>
                  <a:txBody>
                    <a:bodyPr/>
                    <a:lstStyle/>
                    <a:p>
                      <a:pPr marL="457200" indent="-342900" algn="just" defTabSz="457200" rtl="1" eaLnBrk="1" latinLnBrk="0" hangingPunct="1">
                        <a:lnSpc>
                          <a:spcPct val="150000"/>
                        </a:lnSpc>
                        <a:spcAft>
                          <a:spcPts val="800"/>
                        </a:spcAft>
                        <a:buFont typeface="Wingdings" panose="05000000000000000000" pitchFamily="2" charset="2"/>
                        <a:buChar char="ü"/>
                      </a:pPr>
                      <a:r>
                        <a:rPr lang="he-IL" sz="2500" i="1" kern="1200" dirty="0">
                          <a:solidFill>
                            <a:schemeClr val="dk1"/>
                          </a:solidFill>
                          <a:effectLst/>
                          <a:latin typeface="+mn-lt"/>
                          <a:ea typeface="+mn-ea"/>
                          <a:cs typeface="+mn-cs"/>
                        </a:rPr>
                        <a:t> </a:t>
                      </a:r>
                    </a:p>
                  </a:txBody>
                  <a:tcPr/>
                </a:tc>
                <a:tc>
                  <a:txBody>
                    <a:bodyPr/>
                    <a:lstStyle/>
                    <a:p>
                      <a:pPr marL="457200" algn="just" defTabSz="457200" rtl="1" eaLnBrk="1" latinLnBrk="0" hangingPunct="1">
                        <a:lnSpc>
                          <a:spcPct val="150000"/>
                        </a:lnSpc>
                        <a:spcAft>
                          <a:spcPts val="800"/>
                        </a:spcAft>
                      </a:pPr>
                      <a:r>
                        <a:rPr lang="he-IL" sz="2500" i="1" kern="1200" dirty="0" err="1">
                          <a:solidFill>
                            <a:schemeClr val="dk1"/>
                          </a:solidFill>
                          <a:effectLst/>
                          <a:latin typeface="+mn-lt"/>
                          <a:ea typeface="+mn-ea"/>
                          <a:cs typeface="+mn-cs"/>
                        </a:rPr>
                        <a:t>עמ"נ</a:t>
                      </a:r>
                      <a:r>
                        <a:rPr lang="he-IL" sz="2500" i="1" kern="1200" dirty="0">
                          <a:solidFill>
                            <a:schemeClr val="dk1"/>
                          </a:solidFill>
                          <a:effectLst/>
                          <a:latin typeface="+mn-lt"/>
                          <a:ea typeface="+mn-ea"/>
                          <a:cs typeface="+mn-cs"/>
                        </a:rPr>
                        <a:t> 20877-10-18 תחנת דלק זיו און </a:t>
                      </a:r>
                      <a:r>
                        <a:rPr lang="he-IL" sz="2500" i="1" kern="1200" dirty="0" err="1">
                          <a:solidFill>
                            <a:schemeClr val="dk1"/>
                          </a:solidFill>
                          <a:effectLst/>
                          <a:latin typeface="+mn-lt"/>
                          <a:ea typeface="+mn-ea"/>
                          <a:cs typeface="+mn-cs"/>
                        </a:rPr>
                        <a:t>בעמ</a:t>
                      </a:r>
                      <a:r>
                        <a:rPr lang="he-IL" sz="2500" i="1" kern="1200" dirty="0">
                          <a:solidFill>
                            <a:schemeClr val="dk1"/>
                          </a:solidFill>
                          <a:effectLst/>
                          <a:latin typeface="+mn-lt"/>
                          <a:ea typeface="+mn-ea"/>
                          <a:cs typeface="+mn-cs"/>
                        </a:rPr>
                        <a:t> נ' עירית ת"א </a:t>
                      </a:r>
                    </a:p>
                  </a:txBody>
                  <a:tcPr/>
                </a:tc>
                <a:extLst>
                  <a:ext uri="{0D108BD9-81ED-4DB2-BD59-A6C34878D82A}">
                    <a16:rowId xmlns:a16="http://schemas.microsoft.com/office/drawing/2014/main" val="3754451072"/>
                  </a:ext>
                </a:extLst>
              </a:tr>
            </a:tbl>
          </a:graphicData>
        </a:graphic>
      </p:graphicFrame>
    </p:spTree>
    <p:extLst>
      <p:ext uri="{BB962C8B-B14F-4D97-AF65-F5344CB8AC3E}">
        <p14:creationId xmlns:p14="http://schemas.microsoft.com/office/powerpoint/2010/main" val="295768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6833" y="114614"/>
            <a:ext cx="8596668" cy="777869"/>
          </a:xfrm>
        </p:spPr>
        <p:txBody>
          <a:bodyPr>
            <a:normAutofit fontScale="90000"/>
          </a:bodyPr>
          <a:lstStyle/>
          <a:p>
            <a:pPr algn="r"/>
            <a:r>
              <a:rPr lang="he-IL" sz="4400" b="1" dirty="0">
                <a:solidFill>
                  <a:schemeClr val="accent2"/>
                </a:solidFill>
                <a:effectLst/>
                <a:latin typeface="Calibri" panose="020F0502020204030204" pitchFamily="34" charset="0"/>
                <a:ea typeface="Calibri" panose="020F0502020204030204" pitchFamily="34" charset="0"/>
              </a:rPr>
              <a:t>שטח קרקע שעיקר שימושו עם המבנה</a:t>
            </a:r>
            <a:br>
              <a:rPr lang="en-US" sz="4000" dirty="0">
                <a:solidFill>
                  <a:schemeClr val="accent2"/>
                </a:solidFill>
                <a:effectLst/>
                <a:latin typeface="Calibri" panose="020F0502020204030204" pitchFamily="34" charset="0"/>
                <a:ea typeface="Calibri" panose="020F0502020204030204" pitchFamily="34" charset="0"/>
              </a:rPr>
            </a:br>
            <a:endParaRPr lang="he-IL" sz="4000"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49629" y="892483"/>
            <a:ext cx="9651076" cy="5856468"/>
          </a:xfrm>
        </p:spPr>
        <p:txBody>
          <a:bodyPr>
            <a:normAutofit/>
          </a:bodyPr>
          <a:lstStyle/>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אם השימוש בקרקע הוא </a:t>
            </a:r>
            <a:r>
              <a:rPr lang="he-IL" sz="2500" b="1" dirty="0">
                <a:effectLst/>
                <a:latin typeface="Calibri" panose="020F0502020204030204" pitchFamily="34" charset="0"/>
                <a:ea typeface="Calibri" panose="020F0502020204030204" pitchFamily="34" charset="0"/>
              </a:rPr>
              <a:t>עיקרי ועומד בפני עצמו</a:t>
            </a:r>
            <a:r>
              <a:rPr lang="he-IL" sz="2500" dirty="0">
                <a:effectLst/>
                <a:latin typeface="Calibri" panose="020F0502020204030204" pitchFamily="34" charset="0"/>
                <a:ea typeface="Calibri" panose="020F0502020204030204" pitchFamily="34" charset="0"/>
              </a:rPr>
              <a:t>= "קרקע תפוסה". </a:t>
            </a:r>
          </a:p>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אם השימוש בה </a:t>
            </a:r>
            <a:r>
              <a:rPr lang="he-IL" sz="2500" b="1" dirty="0">
                <a:effectLst/>
                <a:latin typeface="Calibri" panose="020F0502020204030204" pitchFamily="34" charset="0"/>
                <a:ea typeface="Calibri" panose="020F0502020204030204" pitchFamily="34" charset="0"/>
              </a:rPr>
              <a:t>טפל לשימוש בבניין </a:t>
            </a:r>
            <a:r>
              <a:rPr lang="he-IL" sz="2500" dirty="0">
                <a:effectLst/>
                <a:latin typeface="Calibri" panose="020F0502020204030204" pitchFamily="34" charset="0"/>
                <a:ea typeface="Calibri" panose="020F0502020204030204" pitchFamily="34" charset="0"/>
              </a:rPr>
              <a:t>= "בניין". </a:t>
            </a:r>
          </a:p>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זאת, </a:t>
            </a:r>
            <a:r>
              <a:rPr lang="he-IL" sz="2500" b="1" dirty="0">
                <a:effectLst/>
                <a:latin typeface="Calibri" panose="020F0502020204030204" pitchFamily="34" charset="0"/>
                <a:ea typeface="Calibri" panose="020F0502020204030204" pitchFamily="34" charset="0"/>
              </a:rPr>
              <a:t>בתנאי</a:t>
            </a:r>
            <a:r>
              <a:rPr lang="he-IL" sz="2500" dirty="0">
                <a:effectLst/>
                <a:latin typeface="Calibri" panose="020F0502020204030204" pitchFamily="34" charset="0"/>
                <a:ea typeface="Calibri" panose="020F0502020204030204" pitchFamily="34" charset="0"/>
              </a:rPr>
              <a:t> שמועצת העיר קבעה מה גודל השטח שעיקר שימושו עם המבנה ויש התייחסות לכך בצו הארנונה.</a:t>
            </a:r>
          </a:p>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אם לא נקבע – תסווג כקרקע תפוסה </a:t>
            </a:r>
            <a:r>
              <a:rPr lang="he-IL" sz="2500" i="1" dirty="0">
                <a:effectLst/>
                <a:latin typeface="Calibri" panose="020F0502020204030204" pitchFamily="34" charset="0"/>
                <a:ea typeface="Calibri" panose="020F0502020204030204" pitchFamily="34" charset="0"/>
              </a:rPr>
              <a:t>(ע"ש 5454/99 </a:t>
            </a:r>
            <a:r>
              <a:rPr lang="he-IL" sz="2500" i="1" dirty="0" err="1">
                <a:effectLst/>
                <a:latin typeface="Calibri" panose="020F0502020204030204" pitchFamily="34" charset="0"/>
                <a:ea typeface="Calibri" panose="020F0502020204030204" pitchFamily="34" charset="0"/>
              </a:rPr>
              <a:t>כ.א.ן</a:t>
            </a:r>
            <a:r>
              <a:rPr lang="he-IL" sz="2500" i="1" dirty="0">
                <a:effectLst/>
                <a:latin typeface="Calibri" panose="020F0502020204030204" pitchFamily="34" charset="0"/>
                <a:ea typeface="Calibri" panose="020F0502020204030204" pitchFamily="34" charset="0"/>
              </a:rPr>
              <a:t> פארק המים קריות בע"מ נ' עיריית חיפה).</a:t>
            </a:r>
            <a:endParaRPr lang="en-US" sz="2500" i="1" dirty="0">
              <a:effectLst/>
              <a:latin typeface="Calibri" panose="020F0502020204030204" pitchFamily="34" charset="0"/>
              <a:ea typeface="Calibri" panose="020F0502020204030204" pitchFamily="34" charset="0"/>
            </a:endParaRPr>
          </a:p>
          <a:p>
            <a:pPr lvl="0" algn="just" rtl="1">
              <a:lnSpc>
                <a:spcPct val="150000"/>
              </a:lnSpc>
              <a:spcAft>
                <a:spcPts val="800"/>
              </a:spcAft>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דוגמאות: </a:t>
            </a:r>
            <a:r>
              <a:rPr lang="he-IL" sz="2500" dirty="0">
                <a:effectLst/>
                <a:latin typeface="Calibri" panose="020F0502020204030204" pitchFamily="34" charset="0"/>
                <a:ea typeface="Calibri" panose="020F0502020204030204" pitchFamily="34" charset="0"/>
                <a:hlinkClick r:id="rId2"/>
              </a:rPr>
              <a:t>צו ארנונה עיריית חולון, עמ' 11</a:t>
            </a:r>
            <a:r>
              <a:rPr lang="he-IL" sz="2500" dirty="0">
                <a:effectLst/>
                <a:latin typeface="Calibri" panose="020F0502020204030204" pitchFamily="34" charset="0"/>
                <a:ea typeface="Calibri" panose="020F0502020204030204" pitchFamily="34" charset="0"/>
              </a:rPr>
              <a:t> ; </a:t>
            </a:r>
            <a:r>
              <a:rPr lang="he-IL" sz="2500" dirty="0">
                <a:effectLst/>
                <a:latin typeface="Calibri" panose="020F0502020204030204" pitchFamily="34" charset="0"/>
                <a:ea typeface="Calibri" panose="020F0502020204030204" pitchFamily="34" charset="0"/>
                <a:hlinkClick r:id="rId3"/>
              </a:rPr>
              <a:t>צו ארנונה מ"א לב השרון</a:t>
            </a:r>
            <a:endParaRPr lang="en-US" sz="25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682586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rot="10800000" flipV="1">
            <a:off x="166255" y="191193"/>
            <a:ext cx="9107747" cy="418407"/>
          </a:xfrm>
        </p:spPr>
        <p:txBody>
          <a:bodyPr>
            <a:normAutofit fontScale="90000"/>
          </a:bodyPr>
          <a:lstStyle/>
          <a:p>
            <a:pPr algn="r"/>
            <a:r>
              <a:rPr lang="he-IL" sz="3300" b="1" dirty="0">
                <a:solidFill>
                  <a:schemeClr val="accent2"/>
                </a:solidFill>
                <a:effectLst/>
                <a:latin typeface="Calibri" panose="020F0502020204030204" pitchFamily="34" charset="0"/>
                <a:ea typeface="Calibri" panose="020F0502020204030204" pitchFamily="34" charset="0"/>
              </a:rPr>
              <a:t>מקרים שבהם הפסיקה הכירה בסיווג שטחי קרקע כ"בניין"-</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66255" y="798022"/>
            <a:ext cx="9501447" cy="5378334"/>
          </a:xfrm>
        </p:spPr>
        <p:txBody>
          <a:bodyPr>
            <a:normAutofit fontScale="70000" lnSpcReduction="20000"/>
          </a:bodyPr>
          <a:lstStyle/>
          <a:p>
            <a:pPr lvl="0" algn="just" rtl="1">
              <a:lnSpc>
                <a:spcPct val="150000"/>
              </a:lnSpc>
              <a:buFont typeface="Wingdings" panose="05000000000000000000" pitchFamily="2" charset="2"/>
              <a:buChar char="Ø"/>
            </a:pPr>
            <a:r>
              <a:rPr lang="he-IL" sz="3300" b="1" dirty="0">
                <a:solidFill>
                  <a:schemeClr val="tx1"/>
                </a:solidFill>
                <a:effectLst/>
                <a:latin typeface="Calibri" panose="020F0502020204030204" pitchFamily="34" charset="0"/>
                <a:ea typeface="Calibri" panose="020F0502020204030204" pitchFamily="34" charset="0"/>
              </a:rPr>
              <a:t>שטחי קרקע (פנויים) בתחנת דלק בתנאי שנקבע בצו </a:t>
            </a:r>
            <a:r>
              <a:rPr lang="he-IL" sz="3300" i="1" dirty="0">
                <a:solidFill>
                  <a:schemeClr val="tx1"/>
                </a:solidFill>
                <a:effectLst/>
                <a:latin typeface="Calibri" panose="020F0502020204030204" pitchFamily="34" charset="0"/>
                <a:ea typeface="Calibri" panose="020F0502020204030204" pitchFamily="34" charset="0"/>
              </a:rPr>
              <a:t>(ע"א 10977/03 דור אנרגיה (1988) נ' עיריית בני ברק).</a:t>
            </a:r>
            <a:endParaRPr lang="en-US" sz="3300" i="1" dirty="0">
              <a:solidFill>
                <a:schemeClr val="tx1"/>
              </a:solidFill>
              <a:effectLst/>
              <a:latin typeface="Calibri" panose="020F0502020204030204" pitchFamily="34" charset="0"/>
              <a:ea typeface="Calibri" panose="020F0502020204030204" pitchFamily="34" charset="0"/>
            </a:endParaRPr>
          </a:p>
          <a:p>
            <a:pPr lvl="0" algn="just" rtl="1">
              <a:lnSpc>
                <a:spcPct val="150000"/>
              </a:lnSpc>
              <a:buFont typeface="Wingdings" panose="05000000000000000000" pitchFamily="2" charset="2"/>
              <a:buChar char="Ø"/>
            </a:pPr>
            <a:r>
              <a:rPr lang="he-IL" sz="3300" b="1" dirty="0">
                <a:solidFill>
                  <a:schemeClr val="tx1"/>
                </a:solidFill>
                <a:effectLst/>
                <a:latin typeface="Calibri" panose="020F0502020204030204" pitchFamily="34" charset="0"/>
                <a:ea typeface="Calibri" panose="020F0502020204030204" pitchFamily="34" charset="0"/>
              </a:rPr>
              <a:t>שטחי מחצבה- </a:t>
            </a:r>
            <a:r>
              <a:rPr lang="he-IL" sz="3300" dirty="0">
                <a:solidFill>
                  <a:schemeClr val="tx1"/>
                </a:solidFill>
                <a:effectLst/>
                <a:latin typeface="Calibri" panose="020F0502020204030204" pitchFamily="34" charset="0"/>
                <a:ea typeface="Calibri" panose="020F0502020204030204" pitchFamily="34" charset="0"/>
              </a:rPr>
              <a:t>בשני פס"ד נקבע כי ששטחי הקרקע במחצבה (שטחי כרייה, אחסון חומר הגלם, שטחי המעבר ודרכים פנימיות), יסווגו כ"תעשיה" </a:t>
            </a:r>
            <a:r>
              <a:rPr lang="he-IL" sz="3300" i="1" dirty="0">
                <a:solidFill>
                  <a:schemeClr val="tx1"/>
                </a:solidFill>
                <a:effectLst/>
                <a:latin typeface="Calibri" panose="020F0502020204030204" pitchFamily="34" charset="0"/>
                <a:ea typeface="Calibri" panose="020F0502020204030204" pitchFamily="34" charset="0"/>
              </a:rPr>
              <a:t>(ע"א 1666/04 </a:t>
            </a:r>
            <a:r>
              <a:rPr lang="he-IL" sz="3300" i="1" dirty="0" err="1">
                <a:solidFill>
                  <a:schemeClr val="tx1"/>
                </a:solidFill>
                <a:effectLst/>
                <a:latin typeface="Calibri" panose="020F0502020204030204" pitchFamily="34" charset="0"/>
                <a:ea typeface="Calibri" panose="020F0502020204030204" pitchFamily="34" charset="0"/>
              </a:rPr>
              <a:t>הנסון</a:t>
            </a:r>
            <a:r>
              <a:rPr lang="he-IL" sz="3300" i="1" dirty="0">
                <a:solidFill>
                  <a:schemeClr val="tx1"/>
                </a:solidFill>
                <a:effectLst/>
                <a:latin typeface="Calibri" panose="020F0502020204030204" pitchFamily="34" charset="0"/>
                <a:ea typeface="Calibri" panose="020F0502020204030204" pitchFamily="34" charset="0"/>
              </a:rPr>
              <a:t> מוצרי מחצבה (ישראל) בע"מ נ' מ"א משגב</a:t>
            </a:r>
            <a:r>
              <a:rPr lang="he-IL" sz="3300" i="1" dirty="0">
                <a:solidFill>
                  <a:schemeClr val="tx1"/>
                </a:solidFill>
                <a:latin typeface="Calibri" panose="020F0502020204030204" pitchFamily="34" charset="0"/>
              </a:rPr>
              <a:t>; </a:t>
            </a:r>
            <a:r>
              <a:rPr lang="he-IL" sz="3300" i="1" dirty="0" err="1">
                <a:solidFill>
                  <a:schemeClr val="tx1"/>
                </a:solidFill>
                <a:latin typeface="Calibri" panose="020F0502020204030204" pitchFamily="34" charset="0"/>
              </a:rPr>
              <a:t>עע"מ</a:t>
            </a:r>
            <a:r>
              <a:rPr lang="he-IL" sz="3300" i="1" dirty="0">
                <a:solidFill>
                  <a:schemeClr val="tx1"/>
                </a:solidFill>
                <a:latin typeface="Calibri" panose="020F0502020204030204" pitchFamily="34" charset="0"/>
              </a:rPr>
              <a:t> 1214-06</a:t>
            </a:r>
            <a:r>
              <a:rPr lang="he-IL" sz="3300" i="1" dirty="0">
                <a:effectLst/>
                <a:ea typeface="Calibri" panose="020F0502020204030204" pitchFamily="34" charset="0"/>
                <a:cs typeface="David" panose="020E0502060401010101" pitchFamily="34" charset="-79"/>
              </a:rPr>
              <a:t> </a:t>
            </a:r>
            <a:r>
              <a:rPr lang="he-IL" sz="3300" i="1" dirty="0">
                <a:solidFill>
                  <a:schemeClr val="tx1"/>
                </a:solidFill>
                <a:effectLst/>
                <a:latin typeface="Calibri" panose="020F0502020204030204" pitchFamily="34" charset="0"/>
                <a:ea typeface="Calibri" panose="020F0502020204030204" pitchFamily="34" charset="0"/>
              </a:rPr>
              <a:t>מ"א דרום השרון נ' מחצבות חצץ ואבן טייבה בע"מ</a:t>
            </a:r>
            <a:r>
              <a:rPr lang="he-IL" sz="3300" dirty="0">
                <a:solidFill>
                  <a:schemeClr val="tx1"/>
                </a:solidFill>
                <a:effectLst/>
                <a:latin typeface="Calibri" panose="020F0502020204030204" pitchFamily="34" charset="0"/>
                <a:ea typeface="Calibri" panose="020F0502020204030204" pitchFamily="34" charset="0"/>
              </a:rPr>
              <a:t>). </a:t>
            </a:r>
          </a:p>
          <a:p>
            <a:pPr lvl="0" algn="just" rtl="1">
              <a:lnSpc>
                <a:spcPct val="150000"/>
              </a:lnSpc>
              <a:buFont typeface="Wingdings" panose="05000000000000000000" pitchFamily="2" charset="2"/>
              <a:buChar char="Ø"/>
            </a:pPr>
            <a:r>
              <a:rPr lang="he-IL" sz="3300" u="sng" dirty="0">
                <a:solidFill>
                  <a:schemeClr val="tx1"/>
                </a:solidFill>
                <a:effectLst/>
                <a:latin typeface="Calibri" panose="020F0502020204030204" pitchFamily="34" charset="0"/>
                <a:ea typeface="Calibri" panose="020F0502020204030204" pitchFamily="34" charset="0"/>
              </a:rPr>
              <a:t>בעקבות פסה"ד, תוקנה בשנת 2010 ההגדרה בתקנות ההסדרים-</a:t>
            </a:r>
            <a:endParaRPr lang="en-US" sz="3300" u="sng" dirty="0">
              <a:solidFill>
                <a:schemeClr val="tx1"/>
              </a:solidFill>
              <a:effectLst/>
              <a:latin typeface="Calibri" panose="020F0502020204030204" pitchFamily="34" charset="0"/>
              <a:ea typeface="Calibri" panose="020F0502020204030204" pitchFamily="34" charset="0"/>
            </a:endParaRPr>
          </a:p>
          <a:p>
            <a:pPr marL="514350" lvl="1" indent="0" algn="just">
              <a:lnSpc>
                <a:spcPct val="150000"/>
              </a:lnSpc>
              <a:buNone/>
            </a:pPr>
            <a:r>
              <a:rPr lang="he-IL" sz="3300" dirty="0">
                <a:solidFill>
                  <a:schemeClr val="tx1"/>
                </a:solidFill>
                <a:effectLst/>
                <a:latin typeface="Calibri" panose="020F0502020204030204" pitchFamily="34" charset="0"/>
                <a:ea typeface="Calibri" panose="020F0502020204030204" pitchFamily="34" charset="0"/>
              </a:rPr>
              <a:t>"תעשיה" – לרבות מפעלי בניה, מחצבות, בתי תוכנה; </a:t>
            </a:r>
            <a:r>
              <a:rPr lang="he-IL" sz="3300" b="1" i="1" dirty="0">
                <a:solidFill>
                  <a:schemeClr val="tx1"/>
                </a:solidFill>
                <a:effectLst/>
                <a:latin typeface="Calibri" panose="020F0502020204030204" pitchFamily="34" charset="0"/>
                <a:ea typeface="Calibri" panose="020F0502020204030204" pitchFamily="34" charset="0"/>
              </a:rPr>
              <a:t>לעניין זה, "מחצבות" – מיתקני הייצור במחצבות וכן שטח החציבה שמתבצעת בו חציבה בפועל </a:t>
            </a:r>
            <a:r>
              <a:rPr lang="he-IL" sz="3300" i="1" dirty="0">
                <a:solidFill>
                  <a:schemeClr val="tx1"/>
                </a:solidFill>
                <a:effectLst/>
                <a:latin typeface="Calibri" panose="020F0502020204030204" pitchFamily="34" charset="0"/>
                <a:ea typeface="Calibri" panose="020F0502020204030204" pitchFamily="34" charset="0"/>
              </a:rPr>
              <a:t>בשנת הכספים שבעדה מוטלת הארנונה</a:t>
            </a:r>
            <a:r>
              <a:rPr lang="en-US" sz="3300" dirty="0">
                <a:solidFill>
                  <a:schemeClr val="tx1"/>
                </a:solidFill>
                <a:effectLst/>
                <a:latin typeface="FrankRuehl" panose="020E0503060101010101" pitchFamily="34" charset="-79"/>
                <a:ea typeface="Calibri" panose="020F0502020204030204" pitchFamily="34" charset="0"/>
              </a:rPr>
              <a:t>;</a:t>
            </a:r>
            <a:r>
              <a:rPr lang="en-US" sz="3300" dirty="0">
                <a:solidFill>
                  <a:schemeClr val="tx1"/>
                </a:solidFill>
                <a:effectLst/>
                <a:latin typeface="David" panose="020E0502060401010101" pitchFamily="34" charset="-79"/>
                <a:ea typeface="Calibri" panose="020F0502020204030204" pitchFamily="34" charset="0"/>
              </a:rPr>
              <a:t>  </a:t>
            </a:r>
            <a:endParaRPr lang="en-US" sz="3300" dirty="0">
              <a:solidFill>
                <a:schemeClr val="tx1"/>
              </a:solidFill>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486769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346364"/>
          </a:xfrm>
        </p:spPr>
        <p:txBody>
          <a:bodyPr>
            <a:normAutofit fontScale="90000"/>
          </a:bodyPr>
          <a:lstStyle/>
          <a:p>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1213659"/>
            <a:ext cx="8596668" cy="4827704"/>
          </a:xfrm>
        </p:spPr>
        <p:txBody>
          <a:bodyPr>
            <a:normAutofit/>
          </a:bodyPr>
          <a:lstStyle/>
          <a:p>
            <a:pPr algn="just"/>
            <a:r>
              <a:rPr lang="he-IL" sz="2500" b="1" i="0" dirty="0">
                <a:solidFill>
                  <a:srgbClr val="000000"/>
                </a:solidFill>
                <a:effectLst/>
                <a:latin typeface="David" panose="020E0502060401010101" pitchFamily="34" charset="-79"/>
              </a:rPr>
              <a:t>שטחי מדרגות, שבילים, חצר וגינון של בית מלון </a:t>
            </a:r>
            <a:r>
              <a:rPr lang="he-IL" sz="2500" b="0" i="0" dirty="0">
                <a:solidFill>
                  <a:srgbClr val="000000"/>
                </a:solidFill>
                <a:effectLst/>
                <a:latin typeface="David" panose="020E0502060401010101" pitchFamily="34" charset="-79"/>
              </a:rPr>
              <a:t>נחשבים חלק בלתי נפרד </a:t>
            </a:r>
            <a:r>
              <a:rPr lang="he-IL" sz="2500" b="0" i="0" dirty="0" err="1">
                <a:solidFill>
                  <a:srgbClr val="000000"/>
                </a:solidFill>
                <a:effectLst/>
                <a:latin typeface="David" panose="020E0502060401010101" pitchFamily="34" charset="-79"/>
              </a:rPr>
              <a:t>מהבנין</a:t>
            </a:r>
            <a:r>
              <a:rPr lang="he-IL" sz="2500" b="0" i="0" dirty="0">
                <a:solidFill>
                  <a:srgbClr val="000000"/>
                </a:solidFill>
                <a:effectLst/>
                <a:latin typeface="David" panose="020E0502060401010101" pitchFamily="34" charset="-79"/>
              </a:rPr>
              <a:t>. אבל מגרש החנייה לאורחי המלון יכול להתקיים במגרש אחר ולכן אינו </a:t>
            </a:r>
            <a:r>
              <a:rPr lang="he-IL" sz="2500" dirty="0">
                <a:solidFill>
                  <a:srgbClr val="000000"/>
                </a:solidFill>
                <a:latin typeface="David" panose="020E0502060401010101" pitchFamily="34" charset="-79"/>
              </a:rPr>
              <a:t>קרקע המוחזקת </a:t>
            </a:r>
            <a:r>
              <a:rPr lang="he-IL" sz="2500" b="0" i="0" dirty="0">
                <a:solidFill>
                  <a:srgbClr val="000000"/>
                </a:solidFill>
                <a:effectLst/>
                <a:latin typeface="David" panose="020E0502060401010101" pitchFamily="34" charset="-79"/>
              </a:rPr>
              <a:t>"ביחד עם בנין" (</a:t>
            </a:r>
            <a:r>
              <a:rPr lang="he-IL" sz="2500" b="0" i="0" dirty="0">
                <a:solidFill>
                  <a:srgbClr val="000000"/>
                </a:solidFill>
                <a:effectLst/>
              </a:rPr>
              <a:t>עש (חי')   5268/99‏ ‎ ‎חברת גני כרמל בע"מ‎ ‎נ' מנהל הארנונה של המועצה המקומית </a:t>
            </a:r>
            <a:r>
              <a:rPr lang="he-IL" sz="2500" b="0" i="0" dirty="0" err="1">
                <a:solidFill>
                  <a:srgbClr val="000000"/>
                </a:solidFill>
                <a:effectLst/>
              </a:rPr>
              <a:t>זכרון</a:t>
            </a:r>
            <a:r>
              <a:rPr lang="he-IL" sz="2500" b="0" i="0" dirty="0">
                <a:solidFill>
                  <a:srgbClr val="000000"/>
                </a:solidFill>
                <a:effectLst/>
              </a:rPr>
              <a:t> יעקב)</a:t>
            </a:r>
          </a:p>
          <a:p>
            <a:pPr algn="just"/>
            <a:r>
              <a:rPr lang="he-IL" sz="2500" b="1" dirty="0">
                <a:effectLst/>
                <a:ea typeface="Calibri" panose="020F0502020204030204" pitchFamily="34" charset="0"/>
              </a:rPr>
              <a:t>שטחי ישיבה בבתי קפה ומסעדות</a:t>
            </a:r>
          </a:p>
          <a:p>
            <a:pPr algn="just"/>
            <a:r>
              <a:rPr lang="he-IL" sz="2500" b="1" dirty="0">
                <a:effectLst/>
                <a:ea typeface="Calibri" panose="020F0502020204030204" pitchFamily="34" charset="0"/>
              </a:rPr>
              <a:t>עסק למחזור אשפה</a:t>
            </a:r>
          </a:p>
          <a:p>
            <a:pPr algn="just"/>
            <a:r>
              <a:rPr lang="he-IL" sz="2500" b="1" dirty="0">
                <a:effectLst/>
                <a:ea typeface="Calibri" panose="020F0502020204030204" pitchFamily="34" charset="0"/>
              </a:rPr>
              <a:t>עסק לסיתות מצבות</a:t>
            </a:r>
          </a:p>
          <a:p>
            <a:pPr algn="just"/>
            <a:r>
              <a:rPr lang="he-IL" sz="2500" b="1" dirty="0">
                <a:effectLst/>
                <a:ea typeface="Calibri" panose="020F0502020204030204" pitchFamily="34" charset="0"/>
              </a:rPr>
              <a:t>מגרש למכירת מכוניות</a:t>
            </a:r>
            <a:endParaRPr lang="he-IL" sz="2500" b="1"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969090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185505"/>
            <a:ext cx="8596668" cy="853585"/>
          </a:xfrm>
        </p:spPr>
        <p:txBody>
          <a:bodyPr>
            <a:normAutofit fontScale="90000"/>
          </a:bodyPr>
          <a:lstStyle/>
          <a:p>
            <a:pPr algn="r"/>
            <a:r>
              <a:rPr lang="he-IL" sz="4000" b="1" dirty="0">
                <a:solidFill>
                  <a:schemeClr val="accent2"/>
                </a:solidFill>
                <a:effectLst/>
                <a:latin typeface="Calibri" panose="020F0502020204030204" pitchFamily="34" charset="0"/>
                <a:ea typeface="Calibri" panose="020F0502020204030204" pitchFamily="34" charset="0"/>
              </a:rPr>
              <a:t>קרקע תפוסה</a:t>
            </a:r>
            <a:br>
              <a:rPr lang="en-US" sz="4000" b="1" dirty="0">
                <a:solidFill>
                  <a:schemeClr val="accent2"/>
                </a:solidFill>
                <a:effectLst/>
                <a:latin typeface="Calibri" panose="020F0502020204030204" pitchFamily="34" charset="0"/>
                <a:ea typeface="Calibri" panose="020F0502020204030204" pitchFamily="34" charset="0"/>
              </a:rPr>
            </a:b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340822" y="1305098"/>
            <a:ext cx="8933180" cy="4860198"/>
          </a:xfrm>
        </p:spPr>
        <p:txBody>
          <a:bodyPr>
            <a:normAutofit/>
          </a:bodyPr>
          <a:lstStyle/>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סעיף 269 לפקודת העיריות - "כל קרקע שבתחום העירייה </a:t>
            </a:r>
            <a:r>
              <a:rPr lang="he-IL" sz="2500" b="1" dirty="0">
                <a:effectLst/>
                <a:latin typeface="Calibri" panose="020F0502020204030204" pitchFamily="34" charset="0"/>
                <a:ea typeface="Calibri" panose="020F0502020204030204" pitchFamily="34" charset="0"/>
              </a:rPr>
              <a:t>שאינה אדמה חקלאית</a:t>
            </a:r>
            <a:r>
              <a:rPr lang="he-IL" sz="2500" dirty="0">
                <a:effectLst/>
                <a:latin typeface="Calibri" panose="020F0502020204030204" pitchFamily="34" charset="0"/>
                <a:ea typeface="Calibri" panose="020F0502020204030204" pitchFamily="34" charset="0"/>
              </a:rPr>
              <a:t>, ש</a:t>
            </a:r>
            <a:r>
              <a:rPr lang="he-IL" sz="2500" b="1" dirty="0">
                <a:effectLst/>
                <a:latin typeface="Calibri" panose="020F0502020204030204" pitchFamily="34" charset="0"/>
                <a:ea typeface="Calibri" panose="020F0502020204030204" pitchFamily="34" charset="0"/>
              </a:rPr>
              <a:t>משתמשים</a:t>
            </a:r>
            <a:r>
              <a:rPr lang="he-IL" sz="2500" dirty="0">
                <a:effectLst/>
                <a:latin typeface="Calibri" panose="020F0502020204030204" pitchFamily="34" charset="0"/>
                <a:ea typeface="Calibri" panose="020F0502020204030204" pitchFamily="34" charset="0"/>
              </a:rPr>
              <a:t> בה ו</a:t>
            </a:r>
            <a:r>
              <a:rPr lang="he-IL" sz="2500" b="1" dirty="0">
                <a:effectLst/>
                <a:latin typeface="Calibri" panose="020F0502020204030204" pitchFamily="34" charset="0"/>
                <a:ea typeface="Calibri" panose="020F0502020204030204" pitchFamily="34" charset="0"/>
              </a:rPr>
              <a:t>מחזיקים</a:t>
            </a:r>
            <a:r>
              <a:rPr lang="he-IL" sz="2500" dirty="0">
                <a:effectLst/>
                <a:latin typeface="Calibri" panose="020F0502020204030204" pitchFamily="34" charset="0"/>
                <a:ea typeface="Calibri" panose="020F0502020204030204" pitchFamily="34" charset="0"/>
              </a:rPr>
              <a:t> אותה </a:t>
            </a:r>
            <a:r>
              <a:rPr lang="he-IL" sz="2500" b="1" dirty="0">
                <a:effectLst/>
                <a:latin typeface="Calibri" panose="020F0502020204030204" pitchFamily="34" charset="0"/>
                <a:ea typeface="Calibri" panose="020F0502020204030204" pitchFamily="34" charset="0"/>
              </a:rPr>
              <a:t>לא יחד עם בניין</a:t>
            </a:r>
            <a:r>
              <a:rPr lang="he-IL" sz="2500" dirty="0">
                <a:effectLst/>
                <a:latin typeface="Calibri" panose="020F0502020204030204" pitchFamily="34" charset="0"/>
                <a:ea typeface="Calibri" panose="020F0502020204030204" pitchFamily="34" charset="0"/>
              </a:rPr>
              <a:t>". 4 תנאים מצטברים.</a:t>
            </a:r>
            <a:endParaRPr lang="en-US" sz="2500" dirty="0">
              <a:effectLst/>
              <a:latin typeface="Calibri" panose="020F0502020204030204" pitchFamily="34" charset="0"/>
              <a:ea typeface="Calibri" panose="020F0502020204030204" pitchFamily="34" charset="0"/>
            </a:endParaRPr>
          </a:p>
          <a:p>
            <a:pPr lvl="0" algn="just" rtl="1">
              <a:lnSpc>
                <a:spcPct val="150000"/>
              </a:lnSpc>
              <a:spcAft>
                <a:spcPts val="800"/>
              </a:spcAft>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שני היסודות המשמעותיים</a:t>
            </a:r>
            <a:r>
              <a:rPr lang="he-IL" sz="2500" dirty="0">
                <a:effectLst/>
                <a:latin typeface="Calibri" panose="020F0502020204030204" pitchFamily="34" charset="0"/>
                <a:ea typeface="Calibri" panose="020F0502020204030204" pitchFamily="34" charset="0"/>
              </a:rPr>
              <a:t>- </a:t>
            </a:r>
            <a:r>
              <a:rPr lang="he-IL" sz="2500" b="1" dirty="0">
                <a:effectLst/>
                <a:latin typeface="Calibri" panose="020F0502020204030204" pitchFamily="34" charset="0"/>
                <a:ea typeface="Calibri" panose="020F0502020204030204" pitchFamily="34" charset="0"/>
              </a:rPr>
              <a:t>יסוד החזקה והשימוש</a:t>
            </a:r>
            <a:r>
              <a:rPr lang="he-IL" sz="2500" dirty="0">
                <a:effectLst/>
                <a:latin typeface="Calibri" panose="020F0502020204030204" pitchFamily="34" charset="0"/>
                <a:ea typeface="Calibri" panose="020F0502020204030204" pitchFamily="34" charset="0"/>
              </a:rPr>
              <a:t>. היחס ביניהם מוגדר כ"מקבילית כוחות"- </a:t>
            </a:r>
            <a:r>
              <a:rPr lang="he-IL" sz="2500" dirty="0">
                <a:solidFill>
                  <a:schemeClr val="tx1"/>
                </a:solidFill>
                <a:effectLst/>
                <a:latin typeface="Calibri" panose="020F0502020204030204" pitchFamily="34" charset="0"/>
                <a:ea typeface="Calibri" panose="020F0502020204030204" pitchFamily="34" charset="0"/>
              </a:rPr>
              <a:t>ככל שמשקלו של יסוד אחד יותר ברור ודומיננטי, כך פוחת הצורך להוכיח את משקלו של היסוד השני (</a:t>
            </a:r>
            <a:r>
              <a:rPr lang="he-IL" sz="2500" i="1" u="none" strike="noStrike" dirty="0" err="1">
                <a:solidFill>
                  <a:schemeClr val="tx1"/>
                </a:solidFill>
                <a:effectLst/>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עע"מ</a:t>
            </a:r>
            <a:r>
              <a:rPr lang="he-IL" sz="2500" i="1" u="none" strike="noStrike" dirty="0">
                <a:solidFill>
                  <a:schemeClr val="tx1"/>
                </a:solidFill>
                <a:effectLst/>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 4551/08</a:t>
            </a:r>
            <a:r>
              <a:rPr lang="he-IL" sz="2500" i="1" dirty="0">
                <a:solidFill>
                  <a:schemeClr val="tx1"/>
                </a:solidFill>
                <a:effectLst/>
                <a:latin typeface="Calibri" panose="020F0502020204030204" pitchFamily="34" charset="0"/>
                <a:ea typeface="Calibri" panose="020F0502020204030204" pitchFamily="34" charset="0"/>
              </a:rPr>
              <a:t> עיריית גבעת שמואל נ' חברת החשמל לישראל בע"מ</a:t>
            </a:r>
            <a:r>
              <a:rPr lang="he-IL" sz="2500" dirty="0">
                <a:solidFill>
                  <a:schemeClr val="tx1"/>
                </a:solidFill>
                <a:effectLst/>
                <a:latin typeface="Calibri" panose="020F0502020204030204" pitchFamily="34" charset="0"/>
                <a:ea typeface="Calibri" panose="020F0502020204030204" pitchFamily="34" charset="0"/>
              </a:rPr>
              <a:t>).</a:t>
            </a:r>
            <a:endParaRPr lang="he-IL" sz="2500" dirty="0">
              <a:solidFill>
                <a:schemeClr val="tx1"/>
              </a:solidFill>
            </a:endParaRPr>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917998" y="6165296"/>
            <a:ext cx="4452729" cy="609600"/>
          </a:xfrm>
          <a:prstGeom prst="rect">
            <a:avLst/>
          </a:prstGeom>
          <a:noFill/>
          <a:ln>
            <a:noFill/>
          </a:ln>
        </p:spPr>
      </p:pic>
    </p:spTree>
    <p:extLst>
      <p:ext uri="{BB962C8B-B14F-4D97-AF65-F5344CB8AC3E}">
        <p14:creationId xmlns:p14="http://schemas.microsoft.com/office/powerpoint/2010/main" val="2393032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818651" y="87889"/>
            <a:ext cx="8596668" cy="728749"/>
          </a:xfrm>
        </p:spPr>
        <p:txBody>
          <a:bodyPr>
            <a:normAutofit/>
          </a:bodyPr>
          <a:lstStyle/>
          <a:p>
            <a:pPr algn="r"/>
            <a:r>
              <a:rPr lang="he-IL" sz="4000" b="1" dirty="0">
                <a:solidFill>
                  <a:schemeClr val="accent2"/>
                </a:solidFill>
              </a:rPr>
              <a:t>יסוד החזקה</a:t>
            </a: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488797" y="754671"/>
            <a:ext cx="9256375" cy="5651816"/>
          </a:xfrm>
        </p:spPr>
        <p:txBody>
          <a:bodyPr>
            <a:normAutofit/>
          </a:bodyPr>
          <a:lstStyle/>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מתייחס ל</a:t>
            </a:r>
            <a:r>
              <a:rPr lang="he-IL" sz="2500" b="1" dirty="0">
                <a:effectLst/>
                <a:latin typeface="Calibri" panose="020F0502020204030204" pitchFamily="34" charset="0"/>
                <a:ea typeface="Calibri" panose="020F0502020204030204" pitchFamily="34" charset="0"/>
              </a:rPr>
              <a:t>שליטה בקרקע</a:t>
            </a:r>
            <a:r>
              <a:rPr lang="he-IL" sz="2500" dirty="0">
                <a:effectLst/>
                <a:latin typeface="Calibri" panose="020F0502020204030204" pitchFamily="34" charset="0"/>
                <a:ea typeface="Calibri" panose="020F0502020204030204" pitchFamily="34" charset="0"/>
              </a:rPr>
              <a:t>, לפי אחד משני מבחנים: קיומה של זכות משפטית קניינית בקרקע או מבחן "ההחזקה בפועל" (שליטה פיזית).</a:t>
            </a:r>
            <a:endParaRPr lang="en-US" sz="2500" dirty="0">
              <a:effectLst/>
              <a:latin typeface="Calibri" panose="020F0502020204030204" pitchFamily="34" charset="0"/>
              <a:ea typeface="Calibri" panose="020F0502020204030204" pitchFamily="34" charset="0"/>
            </a:endParaRPr>
          </a:p>
          <a:p>
            <a:pPr lvl="0" algn="just" rtl="1">
              <a:lnSpc>
                <a:spcPct val="150000"/>
              </a:lnSpc>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דוגמאות ליישום המבחן- </a:t>
            </a:r>
            <a:endParaRPr lang="en-US" sz="2500" dirty="0">
              <a:effectLst/>
              <a:latin typeface="Calibri" panose="020F0502020204030204" pitchFamily="34" charset="0"/>
              <a:ea typeface="Calibri" panose="020F0502020204030204" pitchFamily="34" charset="0"/>
            </a:endParaRPr>
          </a:p>
          <a:p>
            <a:pPr algn="just">
              <a:lnSpc>
                <a:spcPct val="150000"/>
              </a:lnSpc>
              <a:buSzPct val="100000"/>
              <a:buFont typeface="+mj-lt"/>
              <a:buAutoNum type="arabicPeriod"/>
            </a:pPr>
            <a:r>
              <a:rPr lang="he-IL" sz="2700" u="sng" dirty="0">
                <a:effectLst/>
                <a:latin typeface="Calibri" panose="020F0502020204030204" pitchFamily="34" charset="0"/>
                <a:ea typeface="Calibri" panose="020F0502020204030204" pitchFamily="34" charset="0"/>
              </a:rPr>
              <a:t> מי המחזיק בצוברי גז תת קרקעיים הטמונים בחצר של בניין משותף?  </a:t>
            </a:r>
            <a:endParaRPr lang="he-IL" sz="2700" u="sng" dirty="0">
              <a:effectLst/>
              <a:ea typeface="Calibri" panose="020F0502020204030204" pitchFamily="34" charset="0"/>
            </a:endParaRPr>
          </a:p>
          <a:p>
            <a:pPr marL="0" indent="0" algn="just">
              <a:lnSpc>
                <a:spcPct val="150000"/>
              </a:lnSpc>
              <a:buSzPct val="100000"/>
              <a:buNone/>
            </a:pPr>
            <a:r>
              <a:rPr lang="he-IL" sz="2700" i="1" dirty="0" err="1">
                <a:latin typeface="Calibri" panose="020F0502020204030204" pitchFamily="34" charset="0"/>
              </a:rPr>
              <a:t>עמ"נ</a:t>
            </a:r>
            <a:r>
              <a:rPr lang="he-IL" sz="2700" i="1" dirty="0">
                <a:latin typeface="Calibri" panose="020F0502020204030204" pitchFamily="34" charset="0"/>
              </a:rPr>
              <a:t> 254-05 </a:t>
            </a:r>
            <a:r>
              <a:rPr lang="he-IL" sz="2700" i="1" dirty="0" err="1">
                <a:latin typeface="Calibri" panose="020F0502020204030204" pitchFamily="34" charset="0"/>
              </a:rPr>
              <a:t>סופרגז</a:t>
            </a:r>
            <a:r>
              <a:rPr lang="he-IL" sz="2700" i="1" dirty="0">
                <a:latin typeface="Calibri" panose="020F0502020204030204" pitchFamily="34" charset="0"/>
              </a:rPr>
              <a:t> נ' עיריית כרמיאל</a:t>
            </a:r>
            <a:endParaRPr lang="he-IL" sz="2500" i="1" dirty="0">
              <a:latin typeface="Calibri" panose="020F0502020204030204" pitchFamily="34" charset="0"/>
              <a:ea typeface="Calibri" panose="020F0502020204030204" pitchFamily="34" charset="0"/>
            </a:endParaRPr>
          </a:p>
          <a:p>
            <a:pPr marL="57150" indent="0" algn="just">
              <a:lnSpc>
                <a:spcPct val="150000"/>
              </a:lnSpc>
              <a:buSzPct val="100000"/>
              <a:buNone/>
            </a:pPr>
            <a:r>
              <a:rPr lang="he-IL" sz="2700" i="1" dirty="0" err="1">
                <a:effectLst/>
                <a:latin typeface="Calibri" panose="020F0502020204030204" pitchFamily="34" charset="0"/>
                <a:ea typeface="Calibri" panose="020F0502020204030204" pitchFamily="34" charset="0"/>
              </a:rPr>
              <a:t>עע"מ</a:t>
            </a:r>
            <a:r>
              <a:rPr lang="he-IL" sz="2700" i="1" dirty="0">
                <a:effectLst/>
                <a:latin typeface="Calibri" panose="020F0502020204030204" pitchFamily="34" charset="0"/>
                <a:ea typeface="Calibri" panose="020F0502020204030204" pitchFamily="34" charset="0"/>
              </a:rPr>
              <a:t> 1319/15 עיריית יבנה נ' </a:t>
            </a:r>
            <a:r>
              <a:rPr lang="he-IL" sz="2700" i="1" dirty="0" err="1">
                <a:effectLst/>
                <a:latin typeface="Calibri" panose="020F0502020204030204" pitchFamily="34" charset="0"/>
                <a:ea typeface="Calibri" panose="020F0502020204030204" pitchFamily="34" charset="0"/>
              </a:rPr>
              <a:t>אמישראגז</a:t>
            </a:r>
            <a:endParaRPr lang="he-IL" sz="2700" dirty="0">
              <a:effectLst/>
              <a:latin typeface="Calibri" panose="020F0502020204030204" pitchFamily="34" charset="0"/>
              <a:ea typeface="Calibri" panose="020F0502020204030204" pitchFamily="34" charset="0"/>
            </a:endParaRPr>
          </a:p>
          <a:p>
            <a:pPr marL="381000" indent="0" algn="just" rtl="1">
              <a:lnSpc>
                <a:spcPct val="150000"/>
              </a:lnSpc>
              <a:buNone/>
            </a:pPr>
            <a:endParaRPr lang="en-US" sz="3300" dirty="0">
              <a:effectLst/>
              <a:latin typeface="Calibri" panose="020F0502020204030204" pitchFamily="34" charset="0"/>
              <a:ea typeface="Calibri" panose="020F0502020204030204" pitchFamily="34" charset="0"/>
            </a:endParaRPr>
          </a:p>
          <a:p>
            <a:pPr marL="781050" lvl="1" indent="0" algn="just">
              <a:lnSpc>
                <a:spcPct val="150000"/>
              </a:lnSpc>
              <a:buNone/>
            </a:pPr>
            <a:endParaRPr lang="he-IL" sz="3300" i="1" dirty="0">
              <a:effectLst/>
              <a:latin typeface="Calibri" panose="020F0502020204030204" pitchFamily="34" charset="0"/>
              <a:ea typeface="Calibri" panose="020F0502020204030204" pitchFamily="34" charset="0"/>
            </a:endParaRPr>
          </a:p>
          <a:p>
            <a:pPr marL="781050" lvl="1" indent="0" algn="just">
              <a:lnSpc>
                <a:spcPct val="150000"/>
              </a:lnSpc>
              <a:buNone/>
            </a:pPr>
            <a:endParaRPr lang="he-IL" sz="3300" i="1" dirty="0">
              <a:effectLst/>
              <a:latin typeface="Calibri" panose="020F0502020204030204" pitchFamily="34" charset="0"/>
              <a:ea typeface="Calibri" panose="020F0502020204030204" pitchFamily="34" charset="0"/>
            </a:endParaRPr>
          </a:p>
          <a:p>
            <a:pPr marL="781050" lvl="1" indent="0" algn="just">
              <a:lnSpc>
                <a:spcPct val="150000"/>
              </a:lnSpc>
              <a:buNone/>
            </a:pPr>
            <a:endParaRPr lang="he-IL" sz="3300" i="1" dirty="0">
              <a:effectLst/>
              <a:latin typeface="Calibri" panose="020F0502020204030204" pitchFamily="34" charset="0"/>
              <a:ea typeface="Calibri" panose="020F0502020204030204" pitchFamily="34" charset="0"/>
            </a:endParaRPr>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809340" y="6223924"/>
            <a:ext cx="4452729" cy="609600"/>
          </a:xfrm>
          <a:prstGeom prst="rect">
            <a:avLst/>
          </a:prstGeom>
          <a:noFill/>
          <a:ln>
            <a:noFill/>
          </a:ln>
        </p:spPr>
      </p:pic>
      <p:pic>
        <p:nvPicPr>
          <p:cNvPr id="1026" name="Picture 2" descr="צובר גז סמוך לשביל הולכי רגל">
            <a:extLst>
              <a:ext uri="{FF2B5EF4-FFF2-40B4-BE49-F238E27FC236}">
                <a16:creationId xmlns:a16="http://schemas.microsoft.com/office/drawing/2014/main" id="{7D7A5CB6-9AD9-C90C-3F7D-F9B0CCCE32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60" y="3342570"/>
            <a:ext cx="3720099" cy="2790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818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99505" y="249382"/>
            <a:ext cx="9975273" cy="6608617"/>
          </a:xfrm>
        </p:spPr>
        <p:txBody>
          <a:bodyPr>
            <a:normAutofit/>
          </a:bodyPr>
          <a:lstStyle/>
          <a:p>
            <a:pPr marL="914400" lvl="1" indent="-457200" algn="just">
              <a:lnSpc>
                <a:spcPct val="130000"/>
              </a:lnSpc>
              <a:buSzPct val="100000"/>
              <a:buFont typeface="+mj-lt"/>
              <a:buAutoNum type="arabicPeriod" startAt="2"/>
            </a:pPr>
            <a:r>
              <a:rPr lang="he-IL" sz="2700" u="sng" dirty="0">
                <a:latin typeface="Calibri" panose="020F0502020204030204" pitchFamily="34" charset="0"/>
              </a:rPr>
              <a:t>האם חברת המים הלאומית מקורות נחשבת כ"מחזיקה" בבריכת רם בשטח של 500,000 מ"ר? </a:t>
            </a:r>
            <a:endParaRPr lang="en-US" sz="2700" u="sng" dirty="0">
              <a:latin typeface="Calibri" panose="020F0502020204030204" pitchFamily="34" charset="0"/>
            </a:endParaRPr>
          </a:p>
          <a:p>
            <a:pPr marL="381000" indent="0" algn="just" rtl="1">
              <a:lnSpc>
                <a:spcPct val="150000"/>
              </a:lnSpc>
              <a:spcAft>
                <a:spcPts val="800"/>
              </a:spcAft>
              <a:buNone/>
            </a:pPr>
            <a:endParaRPr lang="he-IL" sz="3000" i="1" dirty="0">
              <a:effectLst/>
              <a:latin typeface="Calibri" panose="020F0502020204030204" pitchFamily="34" charset="0"/>
              <a:ea typeface="Calibri" panose="020F0502020204030204" pitchFamily="34" charset="0"/>
            </a:endParaRPr>
          </a:p>
          <a:p>
            <a:pPr marL="381000" indent="0" algn="just" rtl="1">
              <a:lnSpc>
                <a:spcPct val="150000"/>
              </a:lnSpc>
              <a:spcAft>
                <a:spcPts val="800"/>
              </a:spcAft>
              <a:buNone/>
            </a:pPr>
            <a:endParaRPr lang="he-IL" sz="3000" i="1" dirty="0">
              <a:latin typeface="Calibri" panose="020F0502020204030204" pitchFamily="34" charset="0"/>
              <a:ea typeface="Calibri" panose="020F0502020204030204" pitchFamily="34" charset="0"/>
            </a:endParaRPr>
          </a:p>
          <a:p>
            <a:pPr marL="381000" indent="0" algn="just" rtl="1">
              <a:lnSpc>
                <a:spcPct val="150000"/>
              </a:lnSpc>
              <a:spcAft>
                <a:spcPts val="800"/>
              </a:spcAft>
              <a:buNone/>
            </a:pPr>
            <a:endParaRPr lang="he-IL" sz="3000" i="1" dirty="0">
              <a:effectLst/>
              <a:latin typeface="Calibri" panose="020F0502020204030204" pitchFamily="34" charset="0"/>
              <a:ea typeface="Calibri" panose="020F0502020204030204" pitchFamily="34" charset="0"/>
            </a:endParaRPr>
          </a:p>
          <a:p>
            <a:pPr marL="381000" indent="0" algn="just" rtl="1">
              <a:lnSpc>
                <a:spcPct val="150000"/>
              </a:lnSpc>
              <a:spcAft>
                <a:spcPts val="800"/>
              </a:spcAft>
              <a:buNone/>
            </a:pPr>
            <a:endParaRPr lang="he-IL" sz="2300" i="1" dirty="0">
              <a:effectLst/>
              <a:latin typeface="Calibri" panose="020F0502020204030204" pitchFamily="34" charset="0"/>
              <a:ea typeface="Calibri" panose="020F0502020204030204" pitchFamily="34" charset="0"/>
            </a:endParaRPr>
          </a:p>
          <a:p>
            <a:pPr marL="381000" indent="0" algn="just" rtl="1">
              <a:lnSpc>
                <a:spcPct val="150000"/>
              </a:lnSpc>
              <a:spcAft>
                <a:spcPts val="800"/>
              </a:spcAft>
              <a:buNone/>
            </a:pPr>
            <a:r>
              <a:rPr lang="he-IL" sz="2300" i="1" dirty="0" err="1">
                <a:effectLst/>
                <a:latin typeface="Calibri" panose="020F0502020204030204" pitchFamily="34" charset="0"/>
                <a:ea typeface="Calibri" panose="020F0502020204030204" pitchFamily="34" charset="0"/>
              </a:rPr>
              <a:t>עת"מ</a:t>
            </a:r>
            <a:r>
              <a:rPr lang="he-IL" sz="2300" i="1" dirty="0">
                <a:effectLst/>
                <a:latin typeface="Calibri" panose="020F0502020204030204" pitchFamily="34" charset="0"/>
                <a:ea typeface="Calibri" panose="020F0502020204030204" pitchFamily="34" charset="0"/>
              </a:rPr>
              <a:t> 24910-02-11 מקורות חברת מים בע"מ נ' מועצה מקומית מסעדה</a:t>
            </a:r>
          </a:p>
          <a:p>
            <a:pPr marL="0" indent="0">
              <a:buNone/>
            </a:pPr>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pic>
        <p:nvPicPr>
          <p:cNvPr id="6" name="תמונה 5">
            <a:extLst>
              <a:ext uri="{FF2B5EF4-FFF2-40B4-BE49-F238E27FC236}">
                <a16:creationId xmlns:a16="http://schemas.microsoft.com/office/drawing/2014/main" id="{0960A3E6-5A80-3801-9407-C2137E9A19FC}"/>
              </a:ext>
            </a:extLst>
          </p:cNvPr>
          <p:cNvPicPr>
            <a:picLocks noChangeAspect="1"/>
          </p:cNvPicPr>
          <p:nvPr/>
        </p:nvPicPr>
        <p:blipFill>
          <a:blip r:embed="rId3"/>
          <a:stretch>
            <a:fillRect/>
          </a:stretch>
        </p:blipFill>
        <p:spPr>
          <a:xfrm>
            <a:off x="308126" y="1471353"/>
            <a:ext cx="5502469" cy="3675649"/>
          </a:xfrm>
          <a:prstGeom prst="rect">
            <a:avLst/>
          </a:prstGeom>
        </p:spPr>
      </p:pic>
    </p:spTree>
    <p:extLst>
      <p:ext uri="{BB962C8B-B14F-4D97-AF65-F5344CB8AC3E}">
        <p14:creationId xmlns:p14="http://schemas.microsoft.com/office/powerpoint/2010/main" val="156601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19145" y="252152"/>
            <a:ext cx="8596668" cy="703811"/>
          </a:xfrm>
        </p:spPr>
        <p:txBody>
          <a:bodyPr>
            <a:normAutofit fontScale="90000"/>
          </a:bodyPr>
          <a:lstStyle/>
          <a:p>
            <a:pPr algn="r"/>
            <a:r>
              <a:rPr lang="he-IL" sz="4000" b="1" dirty="0">
                <a:solidFill>
                  <a:schemeClr val="accent2"/>
                </a:solidFill>
                <a:effectLst/>
                <a:latin typeface="Calibri" panose="020F0502020204030204" pitchFamily="34" charset="0"/>
                <a:ea typeface="Calibri" panose="020F0502020204030204" pitchFamily="34" charset="0"/>
              </a:rPr>
              <a:t>יסוד השימוש- מאפיינים:</a:t>
            </a:r>
            <a:br>
              <a:rPr lang="en-US" sz="4000" b="1" dirty="0">
                <a:solidFill>
                  <a:schemeClr val="accent2"/>
                </a:solidFill>
                <a:effectLst/>
                <a:latin typeface="Calibri" panose="020F0502020204030204" pitchFamily="34" charset="0"/>
                <a:ea typeface="Calibri" panose="020F0502020204030204" pitchFamily="34" charset="0"/>
              </a:rPr>
            </a:b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66256" y="955962"/>
            <a:ext cx="10133214" cy="5649886"/>
          </a:xfrm>
        </p:spPr>
        <p:txBody>
          <a:bodyPr>
            <a:normAutofit fontScale="62500" lnSpcReduction="20000"/>
          </a:bodyPr>
          <a:lstStyle/>
          <a:p>
            <a:pPr lvl="1" algn="just" rtl="1">
              <a:lnSpc>
                <a:spcPct val="150000"/>
              </a:lnSpc>
              <a:buFont typeface="Wingdings" panose="05000000000000000000" pitchFamily="2" charset="2"/>
              <a:buChar char="Ø"/>
            </a:pPr>
            <a:r>
              <a:rPr lang="he-IL" sz="4000" dirty="0">
                <a:effectLst/>
                <a:latin typeface="Calibri" panose="020F0502020204030204" pitchFamily="34" charset="0"/>
                <a:ea typeface="Calibri" panose="020F0502020204030204" pitchFamily="34" charset="0"/>
              </a:rPr>
              <a:t>השימוש </a:t>
            </a:r>
            <a:r>
              <a:rPr lang="he-IL" sz="4000" b="1" dirty="0">
                <a:effectLst/>
                <a:latin typeface="Calibri" panose="020F0502020204030204" pitchFamily="34" charset="0"/>
                <a:ea typeface="Calibri" panose="020F0502020204030204" pitchFamily="34" charset="0"/>
              </a:rPr>
              <a:t>חייב להתבטא בפעולה חיצונית</a:t>
            </a:r>
            <a:r>
              <a:rPr lang="he-IL" sz="4000" dirty="0">
                <a:effectLst/>
                <a:latin typeface="Calibri" panose="020F0502020204030204" pitchFamily="34" charset="0"/>
                <a:ea typeface="Calibri" panose="020F0502020204030204" pitchFamily="34" charset="0"/>
              </a:rPr>
              <a:t>, המעידה על ניצול כלשהו לצורך מסוים (</a:t>
            </a:r>
            <a:r>
              <a:rPr lang="he-IL" sz="4000" i="1" dirty="0">
                <a:effectLst/>
                <a:latin typeface="Calibri" panose="020F0502020204030204" pitchFamily="34" charset="0"/>
                <a:ea typeface="Calibri" panose="020F0502020204030204" pitchFamily="34" charset="0"/>
              </a:rPr>
              <a:t>בג"צ 129/84 פרופיל חן בע"מ נ' מ"מ יבנה).</a:t>
            </a:r>
            <a:endParaRPr lang="en-US" sz="4000" dirty="0">
              <a:effectLst/>
              <a:latin typeface="Calibri" panose="020F0502020204030204" pitchFamily="34" charset="0"/>
              <a:ea typeface="Calibri" panose="020F0502020204030204" pitchFamily="34" charset="0"/>
            </a:endParaRPr>
          </a:p>
          <a:p>
            <a:pPr lvl="1" algn="just" rtl="1">
              <a:lnSpc>
                <a:spcPct val="150000"/>
              </a:lnSpc>
              <a:buFont typeface="Wingdings" panose="05000000000000000000" pitchFamily="2" charset="2"/>
              <a:buChar char="Ø"/>
            </a:pPr>
            <a:r>
              <a:rPr lang="he-IL" sz="4000" dirty="0">
                <a:effectLst/>
                <a:latin typeface="Calibri" panose="020F0502020204030204" pitchFamily="34" charset="0"/>
                <a:ea typeface="Calibri" panose="020F0502020204030204" pitchFamily="34" charset="0"/>
              </a:rPr>
              <a:t>נדרש "</a:t>
            </a:r>
            <a:r>
              <a:rPr lang="he-IL" sz="4000" b="1" dirty="0">
                <a:effectLst/>
                <a:latin typeface="Calibri" panose="020F0502020204030204" pitchFamily="34" charset="0"/>
                <a:ea typeface="Calibri" panose="020F0502020204030204" pitchFamily="34" charset="0"/>
              </a:rPr>
              <a:t>שימוש בפועל</a:t>
            </a:r>
            <a:r>
              <a:rPr lang="he-IL" sz="4000" dirty="0">
                <a:effectLst/>
                <a:latin typeface="Calibri" panose="020F0502020204030204" pitchFamily="34" charset="0"/>
                <a:ea typeface="Calibri" panose="020F0502020204030204" pitchFamily="34" charset="0"/>
              </a:rPr>
              <a:t>". לא די ב"זכות להשתמש" (</a:t>
            </a:r>
            <a:r>
              <a:rPr lang="he-IL" sz="4000" i="1" dirty="0">
                <a:effectLst/>
                <a:latin typeface="Calibri" panose="020F0502020204030204" pitchFamily="34" charset="0"/>
                <a:ea typeface="Calibri" panose="020F0502020204030204" pitchFamily="34" charset="0"/>
              </a:rPr>
              <a:t>בג"צ 764/88 דשנים וחומרים כימיים בע"מ נ' עיריית </a:t>
            </a:r>
            <a:r>
              <a:rPr lang="he-IL" sz="4000" i="1" dirty="0" err="1">
                <a:effectLst/>
                <a:latin typeface="Calibri" panose="020F0502020204030204" pitchFamily="34" charset="0"/>
                <a:ea typeface="Calibri" panose="020F0502020204030204" pitchFamily="34" charset="0"/>
              </a:rPr>
              <a:t>קרית</a:t>
            </a:r>
            <a:r>
              <a:rPr lang="he-IL" sz="4000" i="1" dirty="0">
                <a:effectLst/>
                <a:latin typeface="Calibri" panose="020F0502020204030204" pitchFamily="34" charset="0"/>
                <a:ea typeface="Calibri" panose="020F0502020204030204" pitchFamily="34" charset="0"/>
              </a:rPr>
              <a:t> אתא)</a:t>
            </a:r>
            <a:endParaRPr lang="en-US" sz="4000" dirty="0">
              <a:effectLst/>
              <a:latin typeface="Calibri" panose="020F0502020204030204" pitchFamily="34" charset="0"/>
              <a:ea typeface="Calibri" panose="020F0502020204030204" pitchFamily="34" charset="0"/>
            </a:endParaRPr>
          </a:p>
          <a:p>
            <a:pPr lvl="1" algn="just" rtl="1">
              <a:lnSpc>
                <a:spcPct val="150000"/>
              </a:lnSpc>
              <a:spcAft>
                <a:spcPts val="800"/>
              </a:spcAft>
              <a:buFont typeface="Wingdings" panose="05000000000000000000" pitchFamily="2" charset="2"/>
              <a:buChar char="Ø"/>
            </a:pPr>
            <a:r>
              <a:rPr lang="he-IL" sz="4000" dirty="0">
                <a:effectLst/>
                <a:latin typeface="Calibri" panose="020F0502020204030204" pitchFamily="34" charset="0"/>
                <a:ea typeface="Calibri" panose="020F0502020204030204" pitchFamily="34" charset="0"/>
              </a:rPr>
              <a:t>קווי תשתית נישאים באוויר/ טמונים באדמה לא </a:t>
            </a:r>
            <a:r>
              <a:rPr lang="he-IL" sz="4000" b="1" dirty="0">
                <a:effectLst/>
                <a:latin typeface="Calibri" panose="020F0502020204030204" pitchFamily="34" charset="0"/>
                <a:ea typeface="Calibri" panose="020F0502020204030204" pitchFamily="34" charset="0"/>
              </a:rPr>
              <a:t>מהווים "שימוש" בפועל</a:t>
            </a:r>
            <a:r>
              <a:rPr lang="he-IL" sz="4000" dirty="0">
                <a:effectLst/>
                <a:latin typeface="Calibri" panose="020F0502020204030204" pitchFamily="34" charset="0"/>
                <a:ea typeface="Calibri" panose="020F0502020204030204" pitchFamily="34" charset="0"/>
              </a:rPr>
              <a:t>, ולא </a:t>
            </a:r>
            <a:r>
              <a:rPr lang="he-IL" sz="4000" b="1" dirty="0">
                <a:effectLst/>
                <a:latin typeface="Calibri" panose="020F0502020204030204" pitchFamily="34" charset="0"/>
                <a:ea typeface="Calibri" panose="020F0502020204030204" pitchFamily="34" charset="0"/>
              </a:rPr>
              <a:t>מונעים מאחרים </a:t>
            </a:r>
            <a:r>
              <a:rPr lang="he-IL" sz="4000" dirty="0">
                <a:effectLst/>
                <a:latin typeface="Calibri" panose="020F0502020204030204" pitchFamily="34" charset="0"/>
                <a:ea typeface="Calibri" panose="020F0502020204030204" pitchFamily="34" charset="0"/>
              </a:rPr>
              <a:t>שימוש בקרקע (</a:t>
            </a:r>
            <a:r>
              <a:rPr lang="he-IL" sz="4000" i="1" dirty="0" err="1">
                <a:effectLst/>
                <a:latin typeface="Calibri" panose="020F0502020204030204" pitchFamily="34" charset="0"/>
                <a:ea typeface="Calibri" panose="020F0502020204030204" pitchFamily="34" charset="0"/>
              </a:rPr>
              <a:t>עע"מ</a:t>
            </a:r>
            <a:r>
              <a:rPr lang="he-IL" sz="4000" i="1" dirty="0">
                <a:effectLst/>
                <a:latin typeface="Calibri" panose="020F0502020204030204" pitchFamily="34" charset="0"/>
                <a:ea typeface="Calibri" panose="020F0502020204030204" pitchFamily="34" charset="0"/>
              </a:rPr>
              <a:t> 4551/08 עיריית גבעת שמואל נ' </a:t>
            </a:r>
            <a:r>
              <a:rPr lang="he-IL" sz="4000" i="1" dirty="0" err="1">
                <a:effectLst/>
                <a:latin typeface="Calibri" panose="020F0502020204030204" pitchFamily="34" charset="0"/>
                <a:ea typeface="Calibri" panose="020F0502020204030204" pitchFamily="34" charset="0"/>
              </a:rPr>
              <a:t>חח"י</a:t>
            </a:r>
            <a:r>
              <a:rPr lang="he-IL" sz="4000" i="1" dirty="0">
                <a:effectLst/>
                <a:latin typeface="Calibri" panose="020F0502020204030204" pitchFamily="34" charset="0"/>
                <a:ea typeface="Calibri" panose="020F0502020204030204" pitchFamily="34" charset="0"/>
              </a:rPr>
              <a:t>)</a:t>
            </a:r>
          </a:p>
          <a:p>
            <a:pPr lvl="1" algn="just">
              <a:lnSpc>
                <a:spcPct val="150000"/>
              </a:lnSpc>
              <a:spcAft>
                <a:spcPts val="800"/>
              </a:spcAft>
              <a:buFont typeface="Wingdings" panose="05000000000000000000" pitchFamily="2" charset="2"/>
              <a:buChar char="Ø"/>
            </a:pPr>
            <a:r>
              <a:rPr lang="he-IL" sz="4000" b="1" dirty="0">
                <a:effectLst/>
                <a:latin typeface="Calibri" panose="020F0502020204030204" pitchFamily="34" charset="0"/>
                <a:ea typeface="Calibri" panose="020F0502020204030204" pitchFamily="34" charset="0"/>
              </a:rPr>
              <a:t>שימוש לפרקים (שאינו קבוע) </a:t>
            </a:r>
            <a:r>
              <a:rPr lang="he-IL" sz="4000" dirty="0">
                <a:effectLst/>
                <a:latin typeface="Calibri" panose="020F0502020204030204" pitchFamily="34" charset="0"/>
                <a:ea typeface="Calibri" panose="020F0502020204030204" pitchFamily="34" charset="0"/>
              </a:rPr>
              <a:t>כמו עבודות אחזקה תקופתיות וחפירות ברצועת קרקע מקיים את דרישת השימוש. אין חובה בשימוש יומיומי.</a:t>
            </a:r>
            <a:endParaRPr lang="en-US" sz="4000" dirty="0">
              <a:effectLst/>
              <a:latin typeface="Calibri" panose="020F0502020204030204" pitchFamily="34" charset="0"/>
              <a:ea typeface="Calibri" panose="020F0502020204030204" pitchFamily="34" charset="0"/>
            </a:endParaRPr>
          </a:p>
          <a:p>
            <a:pPr lvl="1" algn="just" rtl="1">
              <a:lnSpc>
                <a:spcPct val="150000"/>
              </a:lnSpc>
              <a:spcAft>
                <a:spcPts val="800"/>
              </a:spcAft>
              <a:buFont typeface="Wingdings" panose="05000000000000000000" pitchFamily="2" charset="2"/>
              <a:buChar char="Ø"/>
            </a:pPr>
            <a:endParaRPr lang="en-US" sz="23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593208" y="6182117"/>
            <a:ext cx="4452729" cy="609600"/>
          </a:xfrm>
          <a:prstGeom prst="rect">
            <a:avLst/>
          </a:prstGeom>
          <a:noFill/>
          <a:ln>
            <a:noFill/>
          </a:ln>
        </p:spPr>
      </p:pic>
    </p:spTree>
    <p:extLst>
      <p:ext uri="{BB962C8B-B14F-4D97-AF65-F5344CB8AC3E}">
        <p14:creationId xmlns:p14="http://schemas.microsoft.com/office/powerpoint/2010/main" val="34329935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193963"/>
            <a:ext cx="8596668" cy="703811"/>
          </a:xfrm>
        </p:spPr>
        <p:txBody>
          <a:bodyPr>
            <a:normAutofit fontScale="90000"/>
          </a:bodyPr>
          <a:lstStyle/>
          <a:p>
            <a:pPr algn="r"/>
            <a:r>
              <a:rPr lang="he-IL" sz="4000" b="1" dirty="0">
                <a:solidFill>
                  <a:schemeClr val="accent2"/>
                </a:solidFill>
                <a:effectLst/>
                <a:latin typeface="Calibri" panose="020F0502020204030204" pitchFamily="34" charset="0"/>
                <a:ea typeface="Calibri" panose="020F0502020204030204" pitchFamily="34" charset="0"/>
              </a:rPr>
              <a:t>האם גידור נחשב לשימוש? </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332508" y="897775"/>
            <a:ext cx="9659389" cy="5766262"/>
          </a:xfrm>
        </p:spPr>
        <p:txBody>
          <a:bodyPr>
            <a:normAutofit/>
          </a:bodyPr>
          <a:lstStyle/>
          <a:p>
            <a:pPr marL="914400" algn="just" rtl="1">
              <a:lnSpc>
                <a:spcPct val="150000"/>
              </a:lnSpc>
            </a:pPr>
            <a:r>
              <a:rPr lang="he-IL" sz="2500" dirty="0">
                <a:effectLst/>
                <a:latin typeface="Calibri" panose="020F0502020204030204" pitchFamily="34" charset="0"/>
                <a:ea typeface="Calibri" panose="020F0502020204030204" pitchFamily="34" charset="0"/>
              </a:rPr>
              <a:t>לגידור יש משקל ראייתי מסוים, אך לא די בו כדי לקבוע שמדובר בשימוש (</a:t>
            </a:r>
            <a:r>
              <a:rPr lang="he-IL" sz="2500" i="1" dirty="0">
                <a:effectLst/>
                <a:latin typeface="Calibri" panose="020F0502020204030204" pitchFamily="34" charset="0"/>
                <a:ea typeface="Calibri" panose="020F0502020204030204" pitchFamily="34" charset="0"/>
              </a:rPr>
              <a:t>ע"ש 417/95 מפעלי מתכת חניתה בע"מ נ' מ"מ שלומי).</a:t>
            </a:r>
            <a:endParaRPr lang="en-US" sz="2500" dirty="0">
              <a:effectLst/>
              <a:latin typeface="Calibri" panose="020F0502020204030204" pitchFamily="34" charset="0"/>
              <a:ea typeface="Calibri" panose="020F0502020204030204" pitchFamily="34" charset="0"/>
            </a:endParaRPr>
          </a:p>
          <a:p>
            <a:pPr marL="914400" algn="just" rtl="1">
              <a:lnSpc>
                <a:spcPct val="150000"/>
              </a:lnSpc>
            </a:pPr>
            <a:r>
              <a:rPr lang="he-IL" sz="2500" dirty="0">
                <a:effectLst/>
                <a:latin typeface="Calibri" panose="020F0502020204030204" pitchFamily="34" charset="0"/>
                <a:ea typeface="Calibri" panose="020F0502020204030204" pitchFamily="34" charset="0"/>
              </a:rPr>
              <a:t>אם הגידור משמש רק כדי לממש זכות קניין בקרקע, אז הוא לא מהווה "שימוש" (</a:t>
            </a:r>
            <a:r>
              <a:rPr lang="he-IL" sz="2500" i="1" dirty="0" err="1">
                <a:effectLst/>
                <a:latin typeface="Calibri" panose="020F0502020204030204" pitchFamily="34" charset="0"/>
                <a:ea typeface="Calibri" panose="020F0502020204030204" pitchFamily="34" charset="0"/>
              </a:rPr>
              <a:t>עמ"נ</a:t>
            </a:r>
            <a:r>
              <a:rPr lang="he-IL" sz="2500" i="1" dirty="0">
                <a:effectLst/>
                <a:latin typeface="Calibri" panose="020F0502020204030204" pitchFamily="34" charset="0"/>
                <a:ea typeface="Calibri" panose="020F0502020204030204" pitchFamily="34" charset="0"/>
              </a:rPr>
              <a:t> 36801-09-12 </a:t>
            </a:r>
            <a:r>
              <a:rPr lang="he-IL" sz="2500" i="1" dirty="0" err="1">
                <a:effectLst/>
                <a:latin typeface="Calibri" panose="020F0502020204030204" pitchFamily="34" charset="0"/>
                <a:ea typeface="Calibri" panose="020F0502020204030204" pitchFamily="34" charset="0"/>
              </a:rPr>
              <a:t>סקום</a:t>
            </a:r>
            <a:r>
              <a:rPr lang="he-IL" sz="2500" i="1" dirty="0">
                <a:effectLst/>
                <a:latin typeface="Calibri" panose="020F0502020204030204" pitchFamily="34" charset="0"/>
                <a:ea typeface="Calibri" panose="020F0502020204030204" pitchFamily="34" charset="0"/>
              </a:rPr>
              <a:t> (ישראל) בע"מ נ' עירית עכו).</a:t>
            </a:r>
            <a:endParaRPr lang="en-US" sz="2500" dirty="0">
              <a:effectLst/>
              <a:latin typeface="Calibri" panose="020F0502020204030204" pitchFamily="34" charset="0"/>
              <a:ea typeface="Calibri" panose="020F0502020204030204" pitchFamily="34" charset="0"/>
            </a:endParaRPr>
          </a:p>
          <a:p>
            <a:pPr marL="914400" algn="just" rtl="1">
              <a:lnSpc>
                <a:spcPct val="150000"/>
              </a:lnSpc>
            </a:pPr>
            <a:r>
              <a:rPr lang="he-IL" sz="2500" dirty="0">
                <a:effectLst/>
                <a:latin typeface="Calibri" panose="020F0502020204030204" pitchFamily="34" charset="0"/>
                <a:ea typeface="Calibri" panose="020F0502020204030204" pitchFamily="34" charset="0"/>
              </a:rPr>
              <a:t>אבל, גידור לצורך שמירה על בטחון של מפעל מסווג הוכר כ"שימוש" המהווה קרקע תפוסה (</a:t>
            </a:r>
            <a:r>
              <a:rPr lang="he-IL" sz="2500" i="1" dirty="0">
                <a:effectLst/>
                <a:latin typeface="Calibri" panose="020F0502020204030204" pitchFamily="34" charset="0"/>
                <a:ea typeface="Calibri" panose="020F0502020204030204" pitchFamily="34" charset="0"/>
              </a:rPr>
              <a:t>בר"מ 6239/04 רפא"ל נגד עיריית </a:t>
            </a:r>
            <a:r>
              <a:rPr lang="he-IL" sz="2500" i="1" dirty="0" err="1">
                <a:effectLst/>
                <a:latin typeface="Calibri" panose="020F0502020204030204" pitchFamily="34" charset="0"/>
                <a:ea typeface="Calibri" panose="020F0502020204030204" pitchFamily="34" charset="0"/>
              </a:rPr>
              <a:t>קרית</a:t>
            </a:r>
            <a:r>
              <a:rPr lang="he-IL" sz="2500" i="1" dirty="0">
                <a:effectLst/>
                <a:latin typeface="Calibri" panose="020F0502020204030204" pitchFamily="34" charset="0"/>
                <a:ea typeface="Calibri" panose="020F0502020204030204" pitchFamily="34" charset="0"/>
              </a:rPr>
              <a:t> ים) </a:t>
            </a:r>
            <a:endParaRPr lang="en-US" sz="2500" dirty="0">
              <a:effectLst/>
              <a:latin typeface="Calibri" panose="020F0502020204030204" pitchFamily="34" charset="0"/>
              <a:ea typeface="Calibri" panose="020F0502020204030204" pitchFamily="34" charset="0"/>
            </a:endParaRPr>
          </a:p>
          <a:p>
            <a:pPr marL="914400" algn="just" rtl="1">
              <a:lnSpc>
                <a:spcPct val="150000"/>
              </a:lnSpc>
              <a:spcAft>
                <a:spcPts val="800"/>
              </a:spcAft>
            </a:pPr>
            <a:r>
              <a:rPr lang="he-IL" sz="2500" dirty="0">
                <a:effectLst/>
                <a:latin typeface="Calibri" panose="020F0502020204030204" pitchFamily="34" charset="0"/>
                <a:ea typeface="Calibri" panose="020F0502020204030204" pitchFamily="34" charset="0"/>
              </a:rPr>
              <a:t>גם שטח מגודר שמשמש מרווח ביטחון להגנה על המתקנים שבמתחם, הוא שימוש ( </a:t>
            </a:r>
            <a:r>
              <a:rPr lang="he-IL" sz="2500" i="1" dirty="0" err="1">
                <a:effectLst/>
                <a:latin typeface="Calibri" panose="020F0502020204030204" pitchFamily="34" charset="0"/>
                <a:ea typeface="Calibri" panose="020F0502020204030204" pitchFamily="34" charset="0"/>
              </a:rPr>
              <a:t>עת"מ</a:t>
            </a:r>
            <a:r>
              <a:rPr lang="he-IL" sz="2500" i="1" dirty="0">
                <a:effectLst/>
                <a:latin typeface="Calibri" panose="020F0502020204030204" pitchFamily="34" charset="0"/>
                <a:ea typeface="Calibri" panose="020F0502020204030204" pitchFamily="34" charset="0"/>
              </a:rPr>
              <a:t> 144/01 מקורות נ' עיריית מגדל העמק).</a:t>
            </a:r>
            <a:endParaRPr lang="en-US" sz="25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749303" y="6221298"/>
            <a:ext cx="4452729" cy="609600"/>
          </a:xfrm>
          <a:prstGeom prst="rect">
            <a:avLst/>
          </a:prstGeom>
          <a:noFill/>
          <a:ln>
            <a:noFill/>
          </a:ln>
        </p:spPr>
      </p:pic>
    </p:spTree>
    <p:extLst>
      <p:ext uri="{BB962C8B-B14F-4D97-AF65-F5344CB8AC3E}">
        <p14:creationId xmlns:p14="http://schemas.microsoft.com/office/powerpoint/2010/main" val="3831806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216131" y="326967"/>
            <a:ext cx="9301942" cy="786938"/>
          </a:xfrm>
        </p:spPr>
        <p:txBody>
          <a:bodyPr>
            <a:noAutofit/>
          </a:bodyPr>
          <a:lstStyle/>
          <a:p>
            <a:pPr algn="r"/>
            <a:r>
              <a:rPr lang="he-IL" sz="4000" b="1" dirty="0">
                <a:solidFill>
                  <a:schemeClr val="accent2"/>
                </a:solidFill>
                <a:effectLst/>
                <a:latin typeface="Calibri" panose="020F0502020204030204" pitchFamily="34" charset="0"/>
                <a:ea typeface="Calibri" panose="020F0502020204030204" pitchFamily="34" charset="0"/>
              </a:rPr>
              <a:t>האם אפשר לסווג שטח ים כ"קרקע תפוסה"?</a:t>
            </a:r>
            <a:br>
              <a:rPr lang="en-US" sz="4000" b="1" dirty="0">
                <a:solidFill>
                  <a:schemeClr val="accent2"/>
                </a:solidFill>
                <a:effectLst/>
                <a:latin typeface="Calibri" panose="020F0502020204030204" pitchFamily="34" charset="0"/>
                <a:ea typeface="Calibri" panose="020F0502020204030204" pitchFamily="34" charset="0"/>
              </a:rPr>
            </a:b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457200" y="1113905"/>
            <a:ext cx="9301942" cy="4927458"/>
          </a:xfrm>
        </p:spPr>
        <p:txBody>
          <a:bodyPr/>
          <a:lstStyle/>
          <a:p>
            <a:pPr marL="0" indent="0">
              <a:buNone/>
            </a:pPr>
            <a:r>
              <a:rPr lang="he-IL" sz="2300" u="sng" dirty="0"/>
              <a:t>ניסיון ראשון (2006)-</a:t>
            </a:r>
            <a:r>
              <a:rPr lang="he-IL" sz="2300" dirty="0"/>
              <a:t> שטח הים </a:t>
            </a:r>
            <a:r>
              <a:rPr lang="he-IL" sz="2300" dirty="0">
                <a:effectLst/>
                <a:ea typeface="Calibri" panose="020F0502020204030204" pitchFamily="34" charset="0"/>
              </a:rPr>
              <a:t>הכלוא בין הרציפים ושוברי הגלים</a:t>
            </a:r>
            <a:r>
              <a:rPr lang="he-IL" sz="2300" dirty="0"/>
              <a:t> בנמל אשדוד, סה"כ </a:t>
            </a:r>
            <a:r>
              <a:rPr lang="he-IL" sz="2300" dirty="0">
                <a:effectLst/>
                <a:ea typeface="Calibri" panose="020F0502020204030204" pitchFamily="34" charset="0"/>
              </a:rPr>
              <a:t>כ-2.5 מיליון מ"ר, חיוב ארנונה שנתי ע"ס 12.6 מיליון ₪, סיווג "חניה".</a:t>
            </a:r>
          </a:p>
          <a:p>
            <a:endParaRPr lang="he-IL" sz="1800" dirty="0">
              <a:effectLst/>
              <a:ea typeface="Calibri" panose="020F0502020204030204" pitchFamily="34" charset="0"/>
              <a:cs typeface="David" panose="020E0502060401010101" pitchFamily="34" charset="-79"/>
            </a:endParaRPr>
          </a:p>
          <a:p>
            <a:endParaRPr lang="he-IL" dirty="0">
              <a:cs typeface="David" panose="020E0502060401010101" pitchFamily="34" charset="-79"/>
            </a:endParaRPr>
          </a:p>
          <a:p>
            <a:endParaRPr lang="he-IL" dirty="0">
              <a:cs typeface="David" panose="020E0502060401010101" pitchFamily="34" charset="-79"/>
            </a:endParaRPr>
          </a:p>
          <a:p>
            <a:endParaRPr lang="he-IL" dirty="0">
              <a:cs typeface="David" panose="020E0502060401010101" pitchFamily="34" charset="-79"/>
            </a:endParaRPr>
          </a:p>
          <a:p>
            <a:endParaRPr lang="he-IL" dirty="0">
              <a:cs typeface="David" panose="020E0502060401010101" pitchFamily="34" charset="-79"/>
            </a:endParaRPr>
          </a:p>
          <a:p>
            <a:endParaRPr lang="he-IL" dirty="0">
              <a:cs typeface="David" panose="020E0502060401010101" pitchFamily="34" charset="-79"/>
            </a:endParaRPr>
          </a:p>
          <a:p>
            <a:endParaRPr lang="he-IL" dirty="0">
              <a:cs typeface="David" panose="020E0502060401010101" pitchFamily="34" charset="-79"/>
            </a:endParaRPr>
          </a:p>
          <a:p>
            <a:endParaRPr lang="he-IL" dirty="0">
              <a:cs typeface="David" panose="020E0502060401010101" pitchFamily="34" charset="-79"/>
            </a:endParaRPr>
          </a:p>
          <a:p>
            <a:pPr marL="0" indent="0">
              <a:buNone/>
            </a:pPr>
            <a:endParaRPr lang="he-IL" sz="1800" dirty="0">
              <a:effectLst/>
              <a:latin typeface="Calibri" panose="020F0502020204030204" pitchFamily="34" charset="0"/>
              <a:ea typeface="Calibri" panose="020F0502020204030204" pitchFamily="34" charset="0"/>
              <a:cs typeface="David" panose="020E0502060401010101" pitchFamily="34" charset="-79"/>
            </a:endParaRPr>
          </a:p>
          <a:p>
            <a:pPr marL="0" indent="0">
              <a:buNone/>
            </a:pPr>
            <a:r>
              <a:rPr lang="he-IL" sz="2300" dirty="0" err="1">
                <a:effectLst/>
                <a:latin typeface="Calibri" panose="020F0502020204030204" pitchFamily="34" charset="0"/>
                <a:ea typeface="Calibri" panose="020F0502020204030204" pitchFamily="34" charset="0"/>
              </a:rPr>
              <a:t>עת"מ</a:t>
            </a:r>
            <a:r>
              <a:rPr lang="he-IL" sz="2300" dirty="0">
                <a:effectLst/>
                <a:latin typeface="Calibri" panose="020F0502020204030204" pitchFamily="34" charset="0"/>
                <a:ea typeface="Calibri" panose="020F0502020204030204" pitchFamily="34" charset="0"/>
              </a:rPr>
              <a:t> 321/06 חברת נמלי ישראל פיתוח ונכסים בע"מ נ' עיריית אשדוד </a:t>
            </a:r>
            <a:endParaRPr lang="en-US" sz="2300" dirty="0">
              <a:effectLst/>
              <a:latin typeface="Calibri" panose="020F0502020204030204" pitchFamily="34" charset="0"/>
              <a:ea typeface="Calibri" panose="020F0502020204030204" pitchFamily="34" charset="0"/>
            </a:endParaRPr>
          </a:p>
          <a:p>
            <a:endParaRPr lang="he-IL" sz="2300" dirty="0"/>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pic>
        <p:nvPicPr>
          <p:cNvPr id="7" name="תמונה 6">
            <a:extLst>
              <a:ext uri="{FF2B5EF4-FFF2-40B4-BE49-F238E27FC236}">
                <a16:creationId xmlns:a16="http://schemas.microsoft.com/office/drawing/2014/main" id="{0D29F911-00F5-1117-18B8-E375657D17B7}"/>
              </a:ext>
            </a:extLst>
          </p:cNvPr>
          <p:cNvPicPr>
            <a:picLocks noChangeAspect="1"/>
          </p:cNvPicPr>
          <p:nvPr/>
        </p:nvPicPr>
        <p:blipFill>
          <a:blip r:embed="rId3"/>
          <a:stretch>
            <a:fillRect/>
          </a:stretch>
        </p:blipFill>
        <p:spPr>
          <a:xfrm>
            <a:off x="876839" y="1967345"/>
            <a:ext cx="4310302" cy="3232727"/>
          </a:xfrm>
          <a:prstGeom prst="rect">
            <a:avLst/>
          </a:prstGeom>
        </p:spPr>
      </p:pic>
    </p:spTree>
    <p:extLst>
      <p:ext uri="{BB962C8B-B14F-4D97-AF65-F5344CB8AC3E}">
        <p14:creationId xmlns:p14="http://schemas.microsoft.com/office/powerpoint/2010/main" val="1609473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138545"/>
          </a:xfrm>
        </p:spPr>
        <p:txBody>
          <a:bodyPr>
            <a:normAutofit fontScale="90000"/>
          </a:bodyPr>
          <a:lstStyle/>
          <a:p>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332509"/>
            <a:ext cx="8596668" cy="5708853"/>
          </a:xfrm>
        </p:spPr>
        <p:txBody>
          <a:bodyPr>
            <a:normAutofit lnSpcReduction="10000"/>
          </a:bodyPr>
          <a:lstStyle/>
          <a:p>
            <a:pPr marL="0" indent="0" algn="just">
              <a:buNone/>
            </a:pPr>
            <a:r>
              <a:rPr lang="he-IL" sz="2500" u="sng" dirty="0"/>
              <a:t>ניסיון שני (2010)-</a:t>
            </a:r>
            <a:r>
              <a:rPr lang="he-IL" sz="2500" dirty="0"/>
              <a:t> </a:t>
            </a:r>
            <a:r>
              <a:rPr lang="he-IL" sz="2500" dirty="0">
                <a:effectLst/>
                <a:ea typeface="Calibri" panose="020F0502020204030204" pitchFamily="34" charset="0"/>
              </a:rPr>
              <a:t> שטח מסוע המוביל פחם מאוניות משא אל תוך תחנת הכוח בחדרה, ונכנס שני ק"מ אל תוך הנמל והים. חיוב ארנונה שנתי של </a:t>
            </a:r>
            <a:r>
              <a:rPr lang="he-IL" sz="2500" dirty="0">
                <a:effectLst/>
                <a:latin typeface="David" panose="020E0502060401010101" pitchFamily="34" charset="-79"/>
                <a:ea typeface="Calibri" panose="020F0502020204030204" pitchFamily="34" charset="0"/>
              </a:rPr>
              <a:t> 12.5 מיליון ₪ לשנה, בסיווג "קרקע תפוסה", "בריכת מים" ו"מאגר מים". </a:t>
            </a:r>
          </a:p>
          <a:p>
            <a:pPr marL="0" indent="0">
              <a:buNone/>
            </a:pPr>
            <a:endParaRPr lang="he-IL" dirty="0">
              <a:latin typeface="David" panose="020E0502060401010101" pitchFamily="34" charset="-79"/>
              <a:ea typeface="Calibri" panose="020F0502020204030204" pitchFamily="34" charset="0"/>
            </a:endParaRPr>
          </a:p>
          <a:p>
            <a:pPr marL="0" indent="0">
              <a:buNone/>
            </a:pPr>
            <a:endParaRPr lang="he-IL" sz="1800" dirty="0">
              <a:effectLst/>
              <a:latin typeface="David" panose="020E0502060401010101" pitchFamily="34" charset="-79"/>
              <a:ea typeface="Calibri" panose="020F0502020204030204" pitchFamily="34" charset="0"/>
            </a:endParaRPr>
          </a:p>
          <a:p>
            <a:pPr marL="0" indent="0">
              <a:buNone/>
            </a:pPr>
            <a:endParaRPr lang="he-IL" dirty="0">
              <a:latin typeface="David" panose="020E0502060401010101" pitchFamily="34" charset="-79"/>
              <a:ea typeface="Calibri" panose="020F0502020204030204" pitchFamily="34" charset="0"/>
            </a:endParaRPr>
          </a:p>
          <a:p>
            <a:pPr marL="0" indent="0">
              <a:buNone/>
            </a:pPr>
            <a:endParaRPr lang="he-IL" sz="1800" dirty="0">
              <a:effectLst/>
              <a:latin typeface="David" panose="020E0502060401010101" pitchFamily="34" charset="-79"/>
              <a:ea typeface="Calibri" panose="020F0502020204030204" pitchFamily="34" charset="0"/>
            </a:endParaRPr>
          </a:p>
          <a:p>
            <a:pPr marL="0" indent="0">
              <a:buNone/>
            </a:pPr>
            <a:endParaRPr lang="he-IL" dirty="0">
              <a:latin typeface="David" panose="020E0502060401010101" pitchFamily="34" charset="-79"/>
              <a:ea typeface="Calibri" panose="020F0502020204030204" pitchFamily="34" charset="0"/>
            </a:endParaRPr>
          </a:p>
          <a:p>
            <a:pPr marL="0" indent="0">
              <a:buNone/>
            </a:pPr>
            <a:endParaRPr lang="he-IL" sz="1800" dirty="0">
              <a:effectLst/>
              <a:latin typeface="David" panose="020E0502060401010101" pitchFamily="34" charset="-79"/>
              <a:ea typeface="Calibri" panose="020F0502020204030204" pitchFamily="34" charset="0"/>
            </a:endParaRPr>
          </a:p>
          <a:p>
            <a:pPr marL="0" indent="0">
              <a:buNone/>
            </a:pPr>
            <a:endParaRPr lang="he-IL" dirty="0">
              <a:latin typeface="David" panose="020E0502060401010101" pitchFamily="34" charset="-79"/>
              <a:ea typeface="Calibri" panose="020F0502020204030204" pitchFamily="34" charset="0"/>
            </a:endParaRPr>
          </a:p>
          <a:p>
            <a:pPr marL="0" indent="0">
              <a:buNone/>
            </a:pPr>
            <a:endParaRPr lang="he-IL" sz="1800" dirty="0">
              <a:effectLst/>
              <a:latin typeface="David" panose="020E0502060401010101" pitchFamily="34" charset="-79"/>
              <a:ea typeface="Calibri" panose="020F0502020204030204" pitchFamily="34" charset="0"/>
            </a:endParaRPr>
          </a:p>
          <a:p>
            <a:pPr marL="0" indent="0">
              <a:buNone/>
            </a:pPr>
            <a:endParaRPr lang="he-IL" sz="2300" dirty="0">
              <a:effectLst/>
              <a:ea typeface="Calibri" panose="020F0502020204030204" pitchFamily="34" charset="0"/>
            </a:endParaRPr>
          </a:p>
          <a:p>
            <a:pPr marL="0" indent="0">
              <a:buNone/>
            </a:pPr>
            <a:r>
              <a:rPr lang="he-IL" sz="2300" dirty="0" err="1">
                <a:effectLst/>
                <a:ea typeface="Calibri" panose="020F0502020204030204" pitchFamily="34" charset="0"/>
              </a:rPr>
              <a:t>עת"מ</a:t>
            </a:r>
            <a:r>
              <a:rPr lang="he-IL" sz="2300" dirty="0">
                <a:effectLst/>
                <a:ea typeface="Calibri" panose="020F0502020204030204" pitchFamily="34" charset="0"/>
              </a:rPr>
              <a:t> 16369-08-11 </a:t>
            </a:r>
            <a:r>
              <a:rPr lang="he-IL" sz="2300" dirty="0" err="1">
                <a:effectLst/>
                <a:ea typeface="Calibri" panose="020F0502020204030204" pitchFamily="34" charset="0"/>
              </a:rPr>
              <a:t>חח"י</a:t>
            </a:r>
            <a:r>
              <a:rPr lang="he-IL" sz="2300" dirty="0">
                <a:effectLst/>
                <a:ea typeface="Calibri" panose="020F0502020204030204" pitchFamily="34" charset="0"/>
              </a:rPr>
              <a:t> נ' עיריית חדרה</a:t>
            </a:r>
            <a:endParaRPr lang="he-IL" sz="2300" dirty="0">
              <a:effectLst/>
              <a:latin typeface="David" panose="020E0502060401010101" pitchFamily="34" charset="-79"/>
              <a:ea typeface="Calibri" panose="020F0502020204030204" pitchFamily="34" charset="0"/>
            </a:endParaRPr>
          </a:p>
          <a:p>
            <a:pPr marL="0" indent="0">
              <a:buNone/>
            </a:pPr>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pic>
        <p:nvPicPr>
          <p:cNvPr id="7" name="תמונה 6">
            <a:extLst>
              <a:ext uri="{FF2B5EF4-FFF2-40B4-BE49-F238E27FC236}">
                <a16:creationId xmlns:a16="http://schemas.microsoft.com/office/drawing/2014/main" id="{EBABCC75-D871-D314-DB4D-ED69A619032C}"/>
              </a:ext>
            </a:extLst>
          </p:cNvPr>
          <p:cNvPicPr>
            <a:picLocks noChangeAspect="1"/>
          </p:cNvPicPr>
          <p:nvPr/>
        </p:nvPicPr>
        <p:blipFill>
          <a:blip r:embed="rId3"/>
          <a:stretch>
            <a:fillRect/>
          </a:stretch>
        </p:blipFill>
        <p:spPr>
          <a:xfrm>
            <a:off x="4735395" y="2074904"/>
            <a:ext cx="4014034" cy="3010525"/>
          </a:xfrm>
          <a:prstGeom prst="rect">
            <a:avLst/>
          </a:prstGeom>
        </p:spPr>
      </p:pic>
      <p:pic>
        <p:nvPicPr>
          <p:cNvPr id="9" name="תמונה 8">
            <a:extLst>
              <a:ext uri="{FF2B5EF4-FFF2-40B4-BE49-F238E27FC236}">
                <a16:creationId xmlns:a16="http://schemas.microsoft.com/office/drawing/2014/main" id="{90EF3343-826A-571C-454A-AA718E1398CA}"/>
              </a:ext>
            </a:extLst>
          </p:cNvPr>
          <p:cNvPicPr>
            <a:picLocks noChangeAspect="1"/>
          </p:cNvPicPr>
          <p:nvPr/>
        </p:nvPicPr>
        <p:blipFill>
          <a:blip r:embed="rId4"/>
          <a:stretch>
            <a:fillRect/>
          </a:stretch>
        </p:blipFill>
        <p:spPr>
          <a:xfrm>
            <a:off x="677334" y="2018824"/>
            <a:ext cx="3533488" cy="3750208"/>
          </a:xfrm>
          <a:prstGeom prst="rect">
            <a:avLst/>
          </a:prstGeom>
        </p:spPr>
      </p:pic>
    </p:spTree>
    <p:extLst>
      <p:ext uri="{BB962C8B-B14F-4D97-AF65-F5344CB8AC3E}">
        <p14:creationId xmlns:p14="http://schemas.microsoft.com/office/powerpoint/2010/main" val="3939049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326967"/>
            <a:ext cx="8596668" cy="703811"/>
          </a:xfrm>
        </p:spPr>
        <p:txBody>
          <a:bodyPr>
            <a:normAutofit fontScale="90000"/>
          </a:bodyPr>
          <a:lstStyle/>
          <a:p>
            <a:pPr algn="r"/>
            <a:r>
              <a:rPr lang="he-IL" sz="4000" b="1" dirty="0">
                <a:solidFill>
                  <a:schemeClr val="accent2"/>
                </a:solidFill>
                <a:effectLst/>
                <a:latin typeface="Calibri" panose="020F0502020204030204" pitchFamily="34" charset="0"/>
                <a:ea typeface="Calibri" panose="020F0502020204030204" pitchFamily="34" charset="0"/>
              </a:rPr>
              <a:t>אדמה חקלאית</a:t>
            </a:r>
            <a:br>
              <a:rPr lang="en-US" sz="4000" dirty="0">
                <a:solidFill>
                  <a:schemeClr val="accent2"/>
                </a:solidFill>
                <a:effectLst/>
                <a:latin typeface="Calibri" panose="020F0502020204030204" pitchFamily="34" charset="0"/>
                <a:ea typeface="Calibri" panose="020F0502020204030204" pitchFamily="34" charset="0"/>
              </a:rPr>
            </a:br>
            <a:endParaRPr lang="he-IL" sz="4000"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955964"/>
            <a:ext cx="8596668" cy="5085399"/>
          </a:xfrm>
        </p:spPr>
        <p:txBody>
          <a:bodyPr>
            <a:noAutofit/>
          </a:bodyPr>
          <a:lstStyle/>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סעיף 269 לפק' העיריות-  "כל קרקע שבתחום העיריה שאינה בנין, </a:t>
            </a:r>
            <a:r>
              <a:rPr lang="he-IL" sz="2500" b="1" dirty="0">
                <a:effectLst/>
                <a:latin typeface="Calibri" panose="020F0502020204030204" pitchFamily="34" charset="0"/>
                <a:ea typeface="Calibri" panose="020F0502020204030204" pitchFamily="34" charset="0"/>
              </a:rPr>
              <a:t>המשמשת</a:t>
            </a:r>
            <a:r>
              <a:rPr lang="he-IL" sz="2500" dirty="0">
                <a:effectLst/>
                <a:latin typeface="Calibri" panose="020F0502020204030204" pitchFamily="34" charset="0"/>
                <a:ea typeface="Calibri" panose="020F0502020204030204" pitchFamily="34" charset="0"/>
              </a:rPr>
              <a:t> מטע או משתלה או משק בעלי חיים או לגידול תוצרת חקלאית או לגידול יער או פרחים. אלא שקרקע כזאת, אם היא נמצאת </a:t>
            </a:r>
            <a:r>
              <a:rPr lang="he-IL" sz="2500" dirty="0" err="1">
                <a:effectLst/>
                <a:latin typeface="Calibri" panose="020F0502020204030204" pitchFamily="34" charset="0"/>
                <a:ea typeface="Calibri" panose="020F0502020204030204" pitchFamily="34" charset="0"/>
              </a:rPr>
              <a:t>באיזור</a:t>
            </a:r>
            <a:r>
              <a:rPr lang="he-IL" sz="2500" dirty="0">
                <a:effectLst/>
                <a:latin typeface="Calibri" panose="020F0502020204030204" pitchFamily="34" charset="0"/>
                <a:ea typeface="Calibri" panose="020F0502020204030204" pitchFamily="34" charset="0"/>
              </a:rPr>
              <a:t> מגורים או </a:t>
            </a:r>
            <a:r>
              <a:rPr lang="he-IL" sz="2500" dirty="0" err="1">
                <a:effectLst/>
                <a:latin typeface="Calibri" panose="020F0502020204030204" pitchFamily="34" charset="0"/>
                <a:ea typeface="Calibri" panose="020F0502020204030204" pitchFamily="34" charset="0"/>
              </a:rPr>
              <a:t>באיזור</a:t>
            </a:r>
            <a:r>
              <a:rPr lang="he-IL" sz="2500" dirty="0">
                <a:effectLst/>
                <a:latin typeface="Calibri" panose="020F0502020204030204" pitchFamily="34" charset="0"/>
                <a:ea typeface="Calibri" panose="020F0502020204030204" pitchFamily="34" charset="0"/>
              </a:rPr>
              <a:t> מסחרי ואינם עולה בשטחה על חמישה דונם, רשאית המועצה </a:t>
            </a:r>
            <a:r>
              <a:rPr lang="he-IL" sz="2500" dirty="0" err="1">
                <a:effectLst/>
                <a:latin typeface="Calibri" panose="020F0502020204030204" pitchFamily="34" charset="0"/>
                <a:ea typeface="Calibri" panose="020F0502020204030204" pitchFamily="34" charset="0"/>
              </a:rPr>
              <a:t>לראתה</a:t>
            </a:r>
            <a:r>
              <a:rPr lang="he-IL" sz="2500" dirty="0">
                <a:effectLst/>
                <a:latin typeface="Calibri" panose="020F0502020204030204" pitchFamily="34" charset="0"/>
                <a:ea typeface="Calibri" panose="020F0502020204030204" pitchFamily="34" charset="0"/>
              </a:rPr>
              <a:t> שלא כאדמה חקלאית, בשים לב לדרגת התפתחותו של אותו </a:t>
            </a:r>
            <a:r>
              <a:rPr lang="he-IL" sz="2500" dirty="0" err="1">
                <a:effectLst/>
                <a:latin typeface="Calibri" panose="020F0502020204030204" pitchFamily="34" charset="0"/>
                <a:ea typeface="Calibri" panose="020F0502020204030204" pitchFamily="34" charset="0"/>
              </a:rPr>
              <a:t>איזור</a:t>
            </a:r>
            <a:r>
              <a:rPr lang="he-IL" sz="2500" dirty="0">
                <a:effectLst/>
                <a:latin typeface="Calibri" panose="020F0502020204030204" pitchFamily="34" charset="0"/>
                <a:ea typeface="Calibri" panose="020F0502020204030204" pitchFamily="34" charset="0"/>
              </a:rPr>
              <a:t>".</a:t>
            </a:r>
            <a:endParaRPr lang="en-US" sz="2500" dirty="0">
              <a:effectLst/>
              <a:latin typeface="Calibri" panose="020F0502020204030204" pitchFamily="34" charset="0"/>
              <a:ea typeface="Calibri" panose="020F0502020204030204" pitchFamily="34" charset="0"/>
            </a:endParaRPr>
          </a:p>
          <a:p>
            <a:pPr lvl="0" algn="just" rtl="1">
              <a:lnSpc>
                <a:spcPct val="150000"/>
              </a:lnSpc>
              <a:spcAft>
                <a:spcPts val="800"/>
              </a:spcAft>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נדרש שימוש בפועל למטרה חקלאית</a:t>
            </a:r>
            <a:r>
              <a:rPr lang="he-IL" sz="2500" dirty="0">
                <a:effectLst/>
                <a:latin typeface="Calibri" panose="020F0502020204030204" pitchFamily="34" charset="0"/>
                <a:ea typeface="Calibri" panose="020F0502020204030204" pitchFamily="34" charset="0"/>
              </a:rPr>
              <a:t>- אין </a:t>
            </a:r>
            <a:r>
              <a:rPr lang="he-IL" sz="2500" dirty="0">
                <a:latin typeface="Calibri" panose="020F0502020204030204" pitchFamily="34" charset="0"/>
                <a:ea typeface="Calibri" panose="020F0502020204030204" pitchFamily="34" charset="0"/>
              </a:rPr>
              <a:t>די בכך שייעודה התכנוני חקלאי</a:t>
            </a:r>
            <a:r>
              <a:rPr lang="he-IL" sz="2500" dirty="0">
                <a:effectLst/>
                <a:latin typeface="Calibri" panose="020F0502020204030204" pitchFamily="34" charset="0"/>
                <a:ea typeface="Calibri" panose="020F0502020204030204" pitchFamily="34" charset="0"/>
              </a:rPr>
              <a:t> (</a:t>
            </a:r>
            <a:r>
              <a:rPr lang="he-IL" sz="2500" i="1" dirty="0" err="1">
                <a:effectLst/>
                <a:latin typeface="Calibri" panose="020F0502020204030204" pitchFamily="34" charset="0"/>
                <a:ea typeface="Calibri" panose="020F0502020204030204" pitchFamily="34" charset="0"/>
              </a:rPr>
              <a:t>עת"מ</a:t>
            </a:r>
            <a:r>
              <a:rPr lang="he-IL" sz="2500" i="1" dirty="0">
                <a:effectLst/>
                <a:latin typeface="Calibri" panose="020F0502020204030204" pitchFamily="34" charset="0"/>
                <a:ea typeface="Calibri" panose="020F0502020204030204" pitchFamily="34" charset="0"/>
              </a:rPr>
              <a:t> 459/02 תשתיות נפט ואנרגיה בע"מ נ' מ"א זבולון</a:t>
            </a:r>
            <a:r>
              <a:rPr lang="he-IL" sz="2500" dirty="0">
                <a:effectLst/>
                <a:latin typeface="Calibri" panose="020F0502020204030204" pitchFamily="34" charset="0"/>
                <a:ea typeface="Calibri" panose="020F0502020204030204" pitchFamily="34" charset="0"/>
              </a:rPr>
              <a:t>).</a:t>
            </a:r>
            <a:endParaRPr lang="en-US" sz="2500" dirty="0">
              <a:effectLst/>
              <a:latin typeface="Calibri" panose="020F0502020204030204" pitchFamily="34" charset="0"/>
              <a:ea typeface="Calibri" panose="020F0502020204030204" pitchFamily="34" charset="0"/>
            </a:endParaRPr>
          </a:p>
          <a:p>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749303" y="6101688"/>
            <a:ext cx="4452729" cy="609600"/>
          </a:xfrm>
          <a:prstGeom prst="rect">
            <a:avLst/>
          </a:prstGeom>
          <a:noFill/>
          <a:ln>
            <a:noFill/>
          </a:ln>
        </p:spPr>
      </p:pic>
    </p:spTree>
    <p:extLst>
      <p:ext uri="{BB962C8B-B14F-4D97-AF65-F5344CB8AC3E}">
        <p14:creationId xmlns:p14="http://schemas.microsoft.com/office/powerpoint/2010/main" val="3797228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515389" y="83104"/>
            <a:ext cx="8869679" cy="806358"/>
          </a:xfrm>
        </p:spPr>
        <p:txBody>
          <a:bodyPr>
            <a:noAutofit/>
          </a:bodyPr>
          <a:lstStyle/>
          <a:p>
            <a:pPr algn="r"/>
            <a:r>
              <a:rPr lang="he-IL" sz="4000" b="1" dirty="0">
                <a:solidFill>
                  <a:schemeClr val="accent2"/>
                </a:solidFill>
                <a:effectLst/>
                <a:ea typeface="Calibri" panose="020F0502020204030204" pitchFamily="34" charset="0"/>
              </a:rPr>
              <a:t>יש לפרש את המטרות החקלאיות בצמצום- </a:t>
            </a:r>
            <a:endParaRPr lang="he-IL" sz="4000" dirty="0"/>
          </a:p>
        </p:txBody>
      </p:sp>
      <p:graphicFrame>
        <p:nvGraphicFramePr>
          <p:cNvPr id="6" name="מציין מיקום תוכן 5">
            <a:extLst>
              <a:ext uri="{FF2B5EF4-FFF2-40B4-BE49-F238E27FC236}">
                <a16:creationId xmlns:a16="http://schemas.microsoft.com/office/drawing/2014/main" id="{315C0DC4-326F-4591-7511-6504C437B8CE}"/>
              </a:ext>
            </a:extLst>
          </p:cNvPr>
          <p:cNvGraphicFramePr>
            <a:graphicFrameLocks noGrp="1"/>
          </p:cNvGraphicFramePr>
          <p:nvPr>
            <p:ph idx="1"/>
            <p:extLst>
              <p:ext uri="{D42A27DB-BD31-4B8C-83A1-F6EECF244321}">
                <p14:modId xmlns:p14="http://schemas.microsoft.com/office/powerpoint/2010/main" val="3904659892"/>
              </p:ext>
            </p:extLst>
          </p:nvPr>
        </p:nvGraphicFramePr>
        <p:xfrm>
          <a:off x="5960226" y="1194907"/>
          <a:ext cx="3525098" cy="4592998"/>
        </p:xfrm>
        <a:graphic>
          <a:graphicData uri="http://schemas.openxmlformats.org/drawingml/2006/table">
            <a:tbl>
              <a:tblPr rtl="1" bandRow="1">
                <a:tableStyleId>{5C22544A-7EE6-4342-B048-85BDC9FD1C3A}</a:tableStyleId>
              </a:tblPr>
              <a:tblGrid>
                <a:gridCol w="3525098">
                  <a:extLst>
                    <a:ext uri="{9D8B030D-6E8A-4147-A177-3AD203B41FA5}">
                      <a16:colId xmlns:a16="http://schemas.microsoft.com/office/drawing/2014/main" val="3167545659"/>
                    </a:ext>
                  </a:extLst>
                </a:gridCol>
              </a:tblGrid>
              <a:tr h="927756">
                <a:tc>
                  <a:txBody>
                    <a:bodyPr/>
                    <a:lstStyle/>
                    <a:p>
                      <a:pPr marL="0" algn="just" rtl="1">
                        <a:lnSpc>
                          <a:spcPct val="150000"/>
                        </a:lnSpc>
                      </a:pPr>
                      <a:r>
                        <a:rPr lang="he-IL" sz="2500" dirty="0">
                          <a:effectLst/>
                          <a:cs typeface="+mn-cs"/>
                        </a:rPr>
                        <a:t>פנסיון כלבים</a:t>
                      </a:r>
                      <a:endParaRPr lang="en-US" sz="25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662056464"/>
                  </a:ext>
                </a:extLst>
              </a:tr>
              <a:tr h="927756">
                <a:tc>
                  <a:txBody>
                    <a:bodyPr/>
                    <a:lstStyle/>
                    <a:p>
                      <a:pPr marL="0" algn="just" rtl="1">
                        <a:lnSpc>
                          <a:spcPct val="150000"/>
                        </a:lnSpc>
                      </a:pPr>
                      <a:r>
                        <a:rPr lang="he-IL" sz="2500" kern="1200" dirty="0">
                          <a:solidFill>
                            <a:schemeClr val="dk1"/>
                          </a:solidFill>
                          <a:effectLst/>
                          <a:latin typeface="+mn-lt"/>
                          <a:ea typeface="+mn-ea"/>
                          <a:cs typeface="+mn-cs"/>
                        </a:rPr>
                        <a:t>חוות סוסים טיפולית</a:t>
                      </a:r>
                      <a:endParaRPr lang="en-US" sz="25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3454988960"/>
                  </a:ext>
                </a:extLst>
              </a:tr>
              <a:tr h="927756">
                <a:tc>
                  <a:txBody>
                    <a:bodyPr/>
                    <a:lstStyle/>
                    <a:p>
                      <a:pPr marL="0" algn="just" rtl="1">
                        <a:lnSpc>
                          <a:spcPct val="150000"/>
                        </a:lnSpc>
                      </a:pPr>
                      <a:r>
                        <a:rPr lang="he-IL" sz="2500" kern="1200" dirty="0">
                          <a:solidFill>
                            <a:schemeClr val="dk1"/>
                          </a:solidFill>
                          <a:effectLst/>
                          <a:latin typeface="+mn-lt"/>
                          <a:ea typeface="+mn-ea"/>
                          <a:cs typeface="+mn-cs"/>
                        </a:rPr>
                        <a:t>שדות החדרה של מי גשם/ מאגר מים </a:t>
                      </a:r>
                      <a:r>
                        <a:rPr lang="he-IL" sz="2500" kern="1200" dirty="0" err="1">
                          <a:solidFill>
                            <a:schemeClr val="dk1"/>
                          </a:solidFill>
                          <a:effectLst/>
                          <a:latin typeface="+mn-lt"/>
                          <a:ea typeface="+mn-ea"/>
                          <a:cs typeface="+mn-cs"/>
                        </a:rPr>
                        <a:t>להשקייה</a:t>
                      </a:r>
                      <a:endParaRPr lang="en-US" sz="25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098799393"/>
                  </a:ext>
                </a:extLst>
              </a:tr>
              <a:tr h="1417324">
                <a:tc>
                  <a:txBody>
                    <a:bodyPr/>
                    <a:lstStyle/>
                    <a:p>
                      <a:pPr marL="0" algn="r" rtl="1">
                        <a:lnSpc>
                          <a:spcPct val="150000"/>
                        </a:lnSpc>
                      </a:pPr>
                      <a:r>
                        <a:rPr lang="he-IL" sz="2500" dirty="0">
                          <a:effectLst/>
                          <a:cs typeface="+mn-cs"/>
                        </a:rPr>
                        <a:t>חווה לגידול אצות המשווקות </a:t>
                      </a:r>
                      <a:r>
                        <a:rPr lang="he-IL" sz="2500" kern="1200" dirty="0">
                          <a:solidFill>
                            <a:schemeClr val="dk1"/>
                          </a:solidFill>
                          <a:effectLst/>
                          <a:latin typeface="+mn-lt"/>
                          <a:ea typeface="+mn-ea"/>
                          <a:cs typeface="+mn-cs"/>
                        </a:rPr>
                        <a:t>לצרכי מאכל ותוספי מזון</a:t>
                      </a:r>
                      <a:endParaRPr lang="en-US" sz="25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1155539419"/>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graphicFrame>
        <p:nvGraphicFramePr>
          <p:cNvPr id="3" name="טבלה 6">
            <a:extLst>
              <a:ext uri="{FF2B5EF4-FFF2-40B4-BE49-F238E27FC236}">
                <a16:creationId xmlns:a16="http://schemas.microsoft.com/office/drawing/2014/main" id="{1B0F7EE4-9FFE-37B5-9A15-C5048E24927E}"/>
              </a:ext>
            </a:extLst>
          </p:cNvPr>
          <p:cNvGraphicFramePr>
            <a:graphicFrameLocks noGrp="1"/>
          </p:cNvGraphicFramePr>
          <p:nvPr>
            <p:extLst>
              <p:ext uri="{D42A27DB-BD31-4B8C-83A1-F6EECF244321}">
                <p14:modId xmlns:p14="http://schemas.microsoft.com/office/powerpoint/2010/main" val="3484829430"/>
              </p:ext>
            </p:extLst>
          </p:nvPr>
        </p:nvGraphicFramePr>
        <p:xfrm>
          <a:off x="333283" y="1192026"/>
          <a:ext cx="5626942" cy="881013"/>
        </p:xfrm>
        <a:graphic>
          <a:graphicData uri="http://schemas.openxmlformats.org/drawingml/2006/table">
            <a:tbl>
              <a:tblPr rtl="1" bandRow="1">
                <a:tableStyleId>{5C22544A-7EE6-4342-B048-85BDC9FD1C3A}</a:tableStyleId>
              </a:tblPr>
              <a:tblGrid>
                <a:gridCol w="582570">
                  <a:extLst>
                    <a:ext uri="{9D8B030D-6E8A-4147-A177-3AD203B41FA5}">
                      <a16:colId xmlns:a16="http://schemas.microsoft.com/office/drawing/2014/main" val="1961990627"/>
                    </a:ext>
                  </a:extLst>
                </a:gridCol>
                <a:gridCol w="5044372">
                  <a:extLst>
                    <a:ext uri="{9D8B030D-6E8A-4147-A177-3AD203B41FA5}">
                      <a16:colId xmlns:a16="http://schemas.microsoft.com/office/drawing/2014/main" val="2833786762"/>
                    </a:ext>
                  </a:extLst>
                </a:gridCol>
              </a:tblGrid>
              <a:tr h="881013">
                <a:tc>
                  <a:txBody>
                    <a:bodyPr/>
                    <a:lstStyle/>
                    <a:p>
                      <a:pPr marL="342900" lvl="0" indent="-342900" algn="just" rtl="1">
                        <a:lnSpc>
                          <a:spcPct val="150000"/>
                        </a:lnSpc>
                        <a:buFont typeface="Wingdings" panose="05000000000000000000" pitchFamily="2" charset="2"/>
                        <a:buChar char=""/>
                      </a:pPr>
                      <a:r>
                        <a:rPr lang="he-IL" sz="2500" dirty="0">
                          <a:effectLst/>
                          <a:cs typeface="+mn-cs"/>
                        </a:rPr>
                        <a:t> </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457200" algn="just" rtl="1">
                        <a:lnSpc>
                          <a:spcPct val="150000"/>
                        </a:lnSpc>
                        <a:spcAft>
                          <a:spcPts val="800"/>
                        </a:spcAft>
                      </a:pPr>
                      <a:endParaRPr lang="en-US" sz="25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286237912"/>
                  </a:ext>
                </a:extLst>
              </a:tr>
            </a:tbl>
          </a:graphicData>
        </a:graphic>
      </p:graphicFrame>
      <p:graphicFrame>
        <p:nvGraphicFramePr>
          <p:cNvPr id="7" name="טבלה 7">
            <a:extLst>
              <a:ext uri="{FF2B5EF4-FFF2-40B4-BE49-F238E27FC236}">
                <a16:creationId xmlns:a16="http://schemas.microsoft.com/office/drawing/2014/main" id="{37238578-1FD8-3F1B-D8BE-C6772AB7043B}"/>
              </a:ext>
            </a:extLst>
          </p:cNvPr>
          <p:cNvGraphicFramePr>
            <a:graphicFrameLocks noGrp="1"/>
          </p:cNvGraphicFramePr>
          <p:nvPr>
            <p:extLst>
              <p:ext uri="{D42A27DB-BD31-4B8C-83A1-F6EECF244321}">
                <p14:modId xmlns:p14="http://schemas.microsoft.com/office/powerpoint/2010/main" val="592129211"/>
              </p:ext>
            </p:extLst>
          </p:nvPr>
        </p:nvGraphicFramePr>
        <p:xfrm>
          <a:off x="333286" y="2098970"/>
          <a:ext cx="5626940" cy="926242"/>
        </p:xfrm>
        <a:graphic>
          <a:graphicData uri="http://schemas.openxmlformats.org/drawingml/2006/table">
            <a:tbl>
              <a:tblPr rtl="1">
                <a:tableStyleId>{5C22544A-7EE6-4342-B048-85BDC9FD1C3A}</a:tableStyleId>
              </a:tblPr>
              <a:tblGrid>
                <a:gridCol w="567830">
                  <a:extLst>
                    <a:ext uri="{9D8B030D-6E8A-4147-A177-3AD203B41FA5}">
                      <a16:colId xmlns:a16="http://schemas.microsoft.com/office/drawing/2014/main" val="4134983957"/>
                    </a:ext>
                  </a:extLst>
                </a:gridCol>
                <a:gridCol w="5059110">
                  <a:extLst>
                    <a:ext uri="{9D8B030D-6E8A-4147-A177-3AD203B41FA5}">
                      <a16:colId xmlns:a16="http://schemas.microsoft.com/office/drawing/2014/main" val="3771622641"/>
                    </a:ext>
                  </a:extLst>
                </a:gridCol>
              </a:tblGrid>
              <a:tr h="926242">
                <a:tc>
                  <a:txBody>
                    <a:bodyPr/>
                    <a:lstStyle/>
                    <a:p>
                      <a:pPr marL="342900" lvl="0" indent="-342900" algn="just" rtl="1">
                        <a:lnSpc>
                          <a:spcPct val="150000"/>
                        </a:lnSpc>
                        <a:buFont typeface="Wingdings" panose="05000000000000000000" pitchFamily="2" charset="2"/>
                        <a:buChar char=""/>
                      </a:pPr>
                      <a:r>
                        <a:rPr lang="he-IL" sz="2500" dirty="0">
                          <a:effectLst/>
                          <a:cs typeface="+mn-cs"/>
                        </a:rPr>
                        <a:t> </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457200" algn="just" rtl="1">
                        <a:lnSpc>
                          <a:spcPct val="150000"/>
                        </a:lnSpc>
                        <a:spcAft>
                          <a:spcPts val="800"/>
                        </a:spcAft>
                      </a:pPr>
                      <a:r>
                        <a:rPr lang="he-IL" sz="2500" dirty="0">
                          <a:effectLst/>
                          <a:cs typeface="+mn-cs"/>
                        </a:rPr>
                        <a:t> </a:t>
                      </a:r>
                      <a:endParaRPr lang="en-US" sz="25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1266941842"/>
                  </a:ext>
                </a:extLst>
              </a:tr>
            </a:tbl>
          </a:graphicData>
        </a:graphic>
      </p:graphicFrame>
      <p:graphicFrame>
        <p:nvGraphicFramePr>
          <p:cNvPr id="8" name="טבלה 8">
            <a:extLst>
              <a:ext uri="{FF2B5EF4-FFF2-40B4-BE49-F238E27FC236}">
                <a16:creationId xmlns:a16="http://schemas.microsoft.com/office/drawing/2014/main" id="{DFD1B136-6FFD-CA40-0EE7-2BF571052AB8}"/>
              </a:ext>
            </a:extLst>
          </p:cNvPr>
          <p:cNvGraphicFramePr>
            <a:graphicFrameLocks noGrp="1"/>
          </p:cNvGraphicFramePr>
          <p:nvPr>
            <p:extLst>
              <p:ext uri="{D42A27DB-BD31-4B8C-83A1-F6EECF244321}">
                <p14:modId xmlns:p14="http://schemas.microsoft.com/office/powerpoint/2010/main" val="3474131726"/>
              </p:ext>
            </p:extLst>
          </p:nvPr>
        </p:nvGraphicFramePr>
        <p:xfrm>
          <a:off x="333283" y="3050780"/>
          <a:ext cx="5626941" cy="1082993"/>
        </p:xfrm>
        <a:graphic>
          <a:graphicData uri="http://schemas.openxmlformats.org/drawingml/2006/table">
            <a:tbl>
              <a:tblPr rtl="1" bandRow="1">
                <a:tableStyleId>{5C22544A-7EE6-4342-B048-85BDC9FD1C3A}</a:tableStyleId>
              </a:tblPr>
              <a:tblGrid>
                <a:gridCol w="559283">
                  <a:extLst>
                    <a:ext uri="{9D8B030D-6E8A-4147-A177-3AD203B41FA5}">
                      <a16:colId xmlns:a16="http://schemas.microsoft.com/office/drawing/2014/main" val="3337568473"/>
                    </a:ext>
                  </a:extLst>
                </a:gridCol>
                <a:gridCol w="5067658">
                  <a:extLst>
                    <a:ext uri="{9D8B030D-6E8A-4147-A177-3AD203B41FA5}">
                      <a16:colId xmlns:a16="http://schemas.microsoft.com/office/drawing/2014/main" val="2878501507"/>
                    </a:ext>
                  </a:extLst>
                </a:gridCol>
              </a:tblGrid>
              <a:tr h="0">
                <a:tc>
                  <a:txBody>
                    <a:bodyPr/>
                    <a:lstStyle/>
                    <a:p>
                      <a:pPr marL="342900" lvl="0" indent="-342900" algn="just" rtl="1">
                        <a:lnSpc>
                          <a:spcPct val="150000"/>
                        </a:lnSpc>
                        <a:buFont typeface="Wingdings" panose="05000000000000000000" pitchFamily="2" charset="2"/>
                        <a:buChar char=""/>
                      </a:pPr>
                      <a:r>
                        <a:rPr lang="he-IL" sz="2500" dirty="0">
                          <a:effectLst/>
                          <a:cs typeface="+mn-cs"/>
                        </a:rPr>
                        <a:t> </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457200" algn="just" rtl="1">
                        <a:lnSpc>
                          <a:spcPct val="150000"/>
                        </a:lnSpc>
                        <a:spcAft>
                          <a:spcPts val="800"/>
                        </a:spcAft>
                      </a:pPr>
                      <a:r>
                        <a:rPr lang="he-IL" sz="2500" i="1" kern="1200" dirty="0" err="1">
                          <a:solidFill>
                            <a:schemeClr val="dk1"/>
                          </a:solidFill>
                          <a:effectLst/>
                          <a:latin typeface="+mn-lt"/>
                          <a:ea typeface="+mn-ea"/>
                          <a:cs typeface="+mn-cs"/>
                        </a:rPr>
                        <a:t>עת"מ</a:t>
                      </a:r>
                      <a:r>
                        <a:rPr lang="he-IL" sz="2500" i="1" kern="1200" dirty="0">
                          <a:solidFill>
                            <a:schemeClr val="dk1"/>
                          </a:solidFill>
                          <a:effectLst/>
                          <a:latin typeface="+mn-lt"/>
                          <a:ea typeface="+mn-ea"/>
                          <a:cs typeface="+mn-cs"/>
                        </a:rPr>
                        <a:t> 346/05 מקורות נ' עיריית אשדוד</a:t>
                      </a:r>
                      <a:endParaRPr lang="en-US" sz="2500" i="1"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427408253"/>
                  </a:ext>
                </a:extLst>
              </a:tr>
            </a:tbl>
          </a:graphicData>
        </a:graphic>
      </p:graphicFrame>
      <p:graphicFrame>
        <p:nvGraphicFramePr>
          <p:cNvPr id="9" name="טבלה 9">
            <a:extLst>
              <a:ext uri="{FF2B5EF4-FFF2-40B4-BE49-F238E27FC236}">
                <a16:creationId xmlns:a16="http://schemas.microsoft.com/office/drawing/2014/main" id="{06FD6FCA-BDCE-44F8-9673-7EC5E2161C73}"/>
              </a:ext>
            </a:extLst>
          </p:cNvPr>
          <p:cNvGraphicFramePr>
            <a:graphicFrameLocks noGrp="1"/>
          </p:cNvGraphicFramePr>
          <p:nvPr>
            <p:extLst>
              <p:ext uri="{D42A27DB-BD31-4B8C-83A1-F6EECF244321}">
                <p14:modId xmlns:p14="http://schemas.microsoft.com/office/powerpoint/2010/main" val="2665868963"/>
              </p:ext>
            </p:extLst>
          </p:nvPr>
        </p:nvGraphicFramePr>
        <p:xfrm>
          <a:off x="333283" y="4159342"/>
          <a:ext cx="5626942" cy="1654493"/>
        </p:xfrm>
        <a:graphic>
          <a:graphicData uri="http://schemas.openxmlformats.org/drawingml/2006/table">
            <a:tbl>
              <a:tblPr rtl="1">
                <a:tableStyleId>{5C22544A-7EE6-4342-B048-85BDC9FD1C3A}</a:tableStyleId>
              </a:tblPr>
              <a:tblGrid>
                <a:gridCol w="550737">
                  <a:extLst>
                    <a:ext uri="{9D8B030D-6E8A-4147-A177-3AD203B41FA5}">
                      <a16:colId xmlns:a16="http://schemas.microsoft.com/office/drawing/2014/main" val="3979364107"/>
                    </a:ext>
                  </a:extLst>
                </a:gridCol>
                <a:gridCol w="5076205">
                  <a:extLst>
                    <a:ext uri="{9D8B030D-6E8A-4147-A177-3AD203B41FA5}">
                      <a16:colId xmlns:a16="http://schemas.microsoft.com/office/drawing/2014/main" val="734060602"/>
                    </a:ext>
                  </a:extLst>
                </a:gridCol>
              </a:tblGrid>
              <a:tr h="1513611">
                <a:tc>
                  <a:txBody>
                    <a:bodyPr/>
                    <a:lstStyle/>
                    <a:p>
                      <a:pPr marL="342900" lvl="0" indent="-342900" algn="just" rtl="1">
                        <a:lnSpc>
                          <a:spcPct val="150000"/>
                        </a:lnSpc>
                        <a:buFont typeface="Wingdings" panose="05000000000000000000" pitchFamily="2" charset="2"/>
                        <a:buChar char=""/>
                      </a:pPr>
                      <a:r>
                        <a:rPr lang="he-IL" sz="2500" dirty="0">
                          <a:effectLst/>
                          <a:cs typeface="+mn-cs"/>
                        </a:rPr>
                        <a:t> </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457200" algn="just" rtl="1">
                        <a:lnSpc>
                          <a:spcPct val="150000"/>
                        </a:lnSpc>
                        <a:spcAft>
                          <a:spcPts val="800"/>
                        </a:spcAft>
                      </a:pPr>
                      <a:r>
                        <a:rPr lang="he-IL" sz="2500" i="1" u="none" strike="noStrike" kern="1200" dirty="0" err="1">
                          <a:solidFill>
                            <a:schemeClr val="tx1"/>
                          </a:solidFill>
                          <a:effectLst/>
                          <a:latin typeface="+mn-lt"/>
                          <a:ea typeface="+mn-ea"/>
                          <a:cs typeface="+mn-cs"/>
                        </a:rPr>
                        <a:t>עמ"נ</a:t>
                      </a:r>
                      <a:r>
                        <a:rPr lang="he-IL" sz="2500" i="1" u="none" strike="noStrike" kern="1200" dirty="0">
                          <a:solidFill>
                            <a:schemeClr val="tx1"/>
                          </a:solidFill>
                          <a:effectLst/>
                          <a:latin typeface="+mn-lt"/>
                          <a:ea typeface="+mn-ea"/>
                          <a:cs typeface="+mn-cs"/>
                        </a:rPr>
                        <a:t> (ב"ש) 37926-05-12 עיריית אילת נ' </a:t>
                      </a:r>
                      <a:r>
                        <a:rPr lang="he-IL" sz="2500" i="1" u="none" strike="noStrike" kern="1200" dirty="0" err="1">
                          <a:solidFill>
                            <a:schemeClr val="tx1"/>
                          </a:solidFill>
                          <a:effectLst/>
                          <a:latin typeface="+mn-lt"/>
                          <a:ea typeface="+mn-ea"/>
                          <a:cs typeface="+mn-cs"/>
                        </a:rPr>
                        <a:t>נייטשר</a:t>
                      </a:r>
                      <a:r>
                        <a:rPr lang="he-IL" sz="2500" i="1" u="none" strike="noStrike" kern="1200" dirty="0">
                          <a:solidFill>
                            <a:schemeClr val="tx1"/>
                          </a:solidFill>
                          <a:effectLst/>
                          <a:latin typeface="+mn-lt"/>
                          <a:ea typeface="+mn-ea"/>
                          <a:cs typeface="+mn-cs"/>
                        </a:rPr>
                        <a:t> </a:t>
                      </a:r>
                      <a:r>
                        <a:rPr lang="he-IL" sz="2500" i="1" u="none" strike="noStrike" kern="1200" dirty="0" err="1">
                          <a:solidFill>
                            <a:schemeClr val="tx1"/>
                          </a:solidFill>
                          <a:effectLst/>
                          <a:latin typeface="+mn-lt"/>
                          <a:ea typeface="+mn-ea"/>
                          <a:cs typeface="+mn-cs"/>
                        </a:rPr>
                        <a:t>בטה</a:t>
                      </a:r>
                      <a:r>
                        <a:rPr lang="he-IL" sz="2500" i="1" u="none" strike="noStrike" kern="1200" dirty="0">
                          <a:solidFill>
                            <a:schemeClr val="tx1"/>
                          </a:solidFill>
                          <a:effectLst/>
                          <a:latin typeface="+mn-lt"/>
                          <a:ea typeface="+mn-ea"/>
                          <a:cs typeface="+mn-cs"/>
                        </a:rPr>
                        <a:t> טכנולוגיות </a:t>
                      </a:r>
                      <a:r>
                        <a:rPr lang="he-IL" sz="2500" i="1" u="none" strike="noStrike" kern="1200" dirty="0" err="1">
                          <a:solidFill>
                            <a:schemeClr val="tx1"/>
                          </a:solidFill>
                          <a:effectLst/>
                          <a:latin typeface="+mn-lt"/>
                          <a:ea typeface="+mn-ea"/>
                          <a:cs typeface="+mn-cs"/>
                        </a:rPr>
                        <a:t>נ.ב.ט</a:t>
                      </a:r>
                      <a:r>
                        <a:rPr lang="he-IL" sz="2500" i="1" u="none" strike="noStrike" kern="1200" dirty="0">
                          <a:solidFill>
                            <a:schemeClr val="tx1"/>
                          </a:solidFill>
                          <a:effectLst/>
                          <a:latin typeface="+mn-lt"/>
                          <a:ea typeface="+mn-ea"/>
                          <a:cs typeface="+mn-cs"/>
                        </a:rPr>
                        <a:t> בע"מ‏</a:t>
                      </a:r>
                      <a:r>
                        <a:rPr lang="he-IL" sz="2500" i="1" kern="1200" dirty="0">
                          <a:solidFill>
                            <a:schemeClr val="tx1"/>
                          </a:solidFill>
                          <a:effectLst/>
                          <a:latin typeface="+mn-lt"/>
                          <a:ea typeface="+mn-ea"/>
                          <a:cs typeface="+mn-cs"/>
                        </a:rPr>
                        <a:t>‏ </a:t>
                      </a:r>
                      <a:endParaRPr lang="en-US" sz="2500" i="1" dirty="0">
                        <a:solidFill>
                          <a:schemeClr val="tx1"/>
                        </a:solidFill>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1992451391"/>
                  </a:ext>
                </a:extLst>
              </a:tr>
            </a:tbl>
          </a:graphicData>
        </a:graphic>
      </p:graphicFrame>
    </p:spTree>
    <p:extLst>
      <p:ext uri="{BB962C8B-B14F-4D97-AF65-F5344CB8AC3E}">
        <p14:creationId xmlns:p14="http://schemas.microsoft.com/office/powerpoint/2010/main" val="196236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365126"/>
            <a:ext cx="8596668" cy="712124"/>
          </a:xfrm>
        </p:spPr>
        <p:txBody>
          <a:bodyPr>
            <a:normAutofit/>
          </a:bodyPr>
          <a:lstStyle/>
          <a:p>
            <a:pPr algn="r"/>
            <a:r>
              <a:rPr lang="he-IL" sz="4000" b="1" dirty="0">
                <a:solidFill>
                  <a:schemeClr val="accent2"/>
                </a:solidFill>
              </a:rPr>
              <a:t>מהו "רחוב" הפטור מארנונה</a:t>
            </a: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1201184"/>
            <a:ext cx="8596668" cy="4840179"/>
          </a:xfrm>
        </p:spPr>
        <p:txBody>
          <a:bodyPr>
            <a:normAutofit/>
          </a:bodyPr>
          <a:lstStyle/>
          <a:p>
            <a:pPr marL="0" indent="0" algn="just">
              <a:buNone/>
            </a:pPr>
            <a:r>
              <a:rPr lang="he-IL" sz="2500" u="sng" dirty="0">
                <a:effectLst/>
                <a:latin typeface="Calibri" panose="020F0502020204030204" pitchFamily="34" charset="0"/>
                <a:ea typeface="Calibri" panose="020F0502020204030204" pitchFamily="34" charset="0"/>
              </a:rPr>
              <a:t>סע' 269 לפק' העיריות- </a:t>
            </a:r>
            <a:r>
              <a:rPr lang="he-IL" sz="2500" dirty="0">
                <a:effectLst/>
                <a:latin typeface="Calibri" panose="020F0502020204030204" pitchFamily="34" charset="0"/>
                <a:ea typeface="Calibri" panose="020F0502020204030204" pitchFamily="34" charset="0"/>
              </a:rPr>
              <a:t>"</a:t>
            </a:r>
            <a:r>
              <a:rPr lang="he-IL" sz="2500" b="1" dirty="0">
                <a:effectLst/>
                <a:latin typeface="Calibri" panose="020F0502020204030204" pitchFamily="34" charset="0"/>
                <a:ea typeface="Calibri" panose="020F0502020204030204" pitchFamily="34" charset="0"/>
              </a:rPr>
              <a:t>לרבות כביש </a:t>
            </a:r>
            <a:r>
              <a:rPr lang="he-IL" sz="2500" dirty="0">
                <a:effectLst/>
                <a:latin typeface="Calibri" panose="020F0502020204030204" pitchFamily="34" charset="0"/>
                <a:ea typeface="Calibri" panose="020F0502020204030204" pitchFamily="34" charset="0"/>
              </a:rPr>
              <a:t>שהנסיעה בו כרוכה בתשלום אגרה, היטל או תשלום אחר כיוצא באלה, וכן </a:t>
            </a:r>
            <a:r>
              <a:rPr lang="he-IL" sz="2500" b="1" dirty="0">
                <a:effectLst/>
                <a:latin typeface="Calibri" panose="020F0502020204030204" pitchFamily="34" charset="0"/>
                <a:ea typeface="Calibri" panose="020F0502020204030204" pitchFamily="34" charset="0"/>
              </a:rPr>
              <a:t>דרך</a:t>
            </a:r>
            <a:r>
              <a:rPr lang="he-IL" sz="2500" dirty="0">
                <a:effectLst/>
                <a:latin typeface="Calibri" panose="020F0502020204030204" pitchFamily="34" charset="0"/>
                <a:ea typeface="Calibri" panose="020F0502020204030204" pitchFamily="34" charset="0"/>
              </a:rPr>
              <a:t> כהגדרתה בחוק התכנון והבניה, התשכ"ה-1965, שבה עובר הכביש, שטחי השיקום הנופי בכביש ובדרך שבה הוא עובר, וכל מיתקן בתחום הכביש והדרך, </a:t>
            </a:r>
            <a:r>
              <a:rPr lang="he-IL" sz="2500" b="1" dirty="0">
                <a:effectLst/>
                <a:latin typeface="Calibri" panose="020F0502020204030204" pitchFamily="34" charset="0"/>
                <a:ea typeface="Calibri" panose="020F0502020204030204" pitchFamily="34" charset="0"/>
              </a:rPr>
              <a:t>למעט בנין</a:t>
            </a:r>
            <a:r>
              <a:rPr lang="he-IL" sz="2500" dirty="0">
                <a:effectLst/>
                <a:latin typeface="Calibri" panose="020F0502020204030204" pitchFamily="34" charset="0"/>
                <a:ea typeface="Calibri" panose="020F0502020204030204" pitchFamily="34" charset="0"/>
              </a:rPr>
              <a:t>, הדרוש במישרין לגביית האגרה, ההיטל או תשלום אחר כיוצא באלה, וכן </a:t>
            </a:r>
            <a:r>
              <a:rPr lang="he-IL" sz="2500" b="1" dirty="0">
                <a:effectLst/>
                <a:latin typeface="Calibri" panose="020F0502020204030204" pitchFamily="34" charset="0"/>
                <a:ea typeface="Calibri" panose="020F0502020204030204" pitchFamily="34" charset="0"/>
              </a:rPr>
              <a:t>מסילת ברזל </a:t>
            </a:r>
            <a:r>
              <a:rPr lang="he-IL" sz="2500" dirty="0">
                <a:effectLst/>
                <a:latin typeface="Calibri" panose="020F0502020204030204" pitchFamily="34" charset="0"/>
                <a:ea typeface="Calibri" panose="020F0502020204030204" pitchFamily="34" charset="0"/>
              </a:rPr>
              <a:t>... וכן </a:t>
            </a:r>
            <a:r>
              <a:rPr lang="he-IL" sz="2500" b="1" dirty="0">
                <a:effectLst/>
                <a:latin typeface="Calibri" panose="020F0502020204030204" pitchFamily="34" charset="0"/>
                <a:ea typeface="Calibri" panose="020F0502020204030204" pitchFamily="34" charset="0"/>
              </a:rPr>
              <a:t>מיתקנים לצורך מסילת הברזל או בקשר א</a:t>
            </a:r>
            <a:r>
              <a:rPr lang="he-IL" sz="2500" dirty="0">
                <a:effectLst/>
                <a:latin typeface="Calibri" panose="020F0502020204030204" pitchFamily="34" charset="0"/>
                <a:ea typeface="Calibri" panose="020F0502020204030204" pitchFamily="34" charset="0"/>
              </a:rPr>
              <a:t>ליה, המהווים חלק בלתי נפרד ממנה</a:t>
            </a:r>
            <a:r>
              <a:rPr lang="en-US" sz="2500" dirty="0">
                <a:effectLst/>
                <a:latin typeface="David" panose="020E0502060401010101" pitchFamily="34" charset="-79"/>
                <a:ea typeface="Calibri" panose="020F0502020204030204" pitchFamily="34" charset="0"/>
              </a:rPr>
              <a:t>;</a:t>
            </a:r>
            <a:r>
              <a:rPr lang="he-IL" sz="2500" dirty="0">
                <a:effectLst/>
                <a:latin typeface="Calibri" panose="020F0502020204030204" pitchFamily="34" charset="0"/>
                <a:ea typeface="Calibri" panose="020F0502020204030204" pitchFamily="34" charset="0"/>
              </a:rPr>
              <a:t>"</a:t>
            </a:r>
          </a:p>
          <a:p>
            <a:pPr marL="0" indent="0" algn="just">
              <a:buNone/>
            </a:pPr>
            <a:endParaRPr lang="en-US" sz="2500" dirty="0">
              <a:effectLst/>
              <a:latin typeface="Calibri" panose="020F0502020204030204" pitchFamily="34" charset="0"/>
              <a:ea typeface="Calibri" panose="020F0502020204030204" pitchFamily="34" charset="0"/>
            </a:endParaRPr>
          </a:p>
          <a:p>
            <a:pPr marL="0" indent="0" algn="just">
              <a:buNone/>
            </a:pPr>
            <a:r>
              <a:rPr lang="he-IL" sz="2500" b="1" dirty="0">
                <a:solidFill>
                  <a:schemeClr val="tx1"/>
                </a:solidFill>
                <a:effectLst/>
                <a:latin typeface="Calibri" panose="020F0502020204030204" pitchFamily="34" charset="0"/>
                <a:ea typeface="Calibri" panose="020F0502020204030204" pitchFamily="34" charset="0"/>
              </a:rPr>
              <a:t>פשוטה של הגדרה- כביש ציבורי שכלי רכב נוסעים בו (באגרה או שלא באגרה) פטור, וגם מסילת ברזל</a:t>
            </a:r>
            <a:r>
              <a:rPr lang="he-IL" sz="2500" dirty="0">
                <a:solidFill>
                  <a:schemeClr val="tx1"/>
                </a:solidFill>
                <a:effectLst/>
                <a:latin typeface="Calibri" panose="020F0502020204030204" pitchFamily="34" charset="0"/>
                <a:ea typeface="Calibri" panose="020F0502020204030204" pitchFamily="34" charset="0"/>
              </a:rPr>
              <a:t>.</a:t>
            </a:r>
            <a:endParaRPr lang="he-IL" sz="2500" dirty="0">
              <a:solidFill>
                <a:schemeClr val="tx1"/>
              </a:solidFill>
            </a:endParaRPr>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9871335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6501" y="19711"/>
            <a:ext cx="9418320" cy="894690"/>
          </a:xfrm>
        </p:spPr>
        <p:txBody>
          <a:bodyPr>
            <a:normAutofit fontScale="90000"/>
          </a:bodyPr>
          <a:lstStyle/>
          <a:p>
            <a:pPr algn="r"/>
            <a:r>
              <a:rPr lang="he-IL" sz="4400" b="1" dirty="0">
                <a:solidFill>
                  <a:schemeClr val="accent2"/>
                </a:solidFill>
                <a:effectLst/>
                <a:latin typeface="Calibri" panose="020F0502020204030204" pitchFamily="34" charset="0"/>
                <a:ea typeface="Calibri" panose="020F0502020204030204" pitchFamily="34" charset="0"/>
                <a:cs typeface="Arial" panose="020B0604020202020204" pitchFamily="34" charset="0"/>
              </a:rPr>
              <a:t>דוגמאות מהפסיקה בסוגיית ה"רחוב"</a:t>
            </a:r>
            <a:br>
              <a:rPr lang="he-IL" sz="4400" b="1" dirty="0">
                <a:solidFill>
                  <a:schemeClr val="accent2"/>
                </a:solidFill>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graphicFrame>
        <p:nvGraphicFramePr>
          <p:cNvPr id="6" name="מציין מיקום תוכן 5">
            <a:extLst>
              <a:ext uri="{FF2B5EF4-FFF2-40B4-BE49-F238E27FC236}">
                <a16:creationId xmlns:a16="http://schemas.microsoft.com/office/drawing/2014/main" id="{9D4F0D54-B902-555E-2E2E-417574683569}"/>
              </a:ext>
            </a:extLst>
          </p:cNvPr>
          <p:cNvGraphicFramePr>
            <a:graphicFrameLocks noGrp="1"/>
          </p:cNvGraphicFramePr>
          <p:nvPr>
            <p:ph idx="1"/>
            <p:extLst>
              <p:ext uri="{D42A27DB-BD31-4B8C-83A1-F6EECF244321}">
                <p14:modId xmlns:p14="http://schemas.microsoft.com/office/powerpoint/2010/main" val="3600113688"/>
              </p:ext>
            </p:extLst>
          </p:nvPr>
        </p:nvGraphicFramePr>
        <p:xfrm>
          <a:off x="7107933" y="942763"/>
          <a:ext cx="2588710" cy="5003027"/>
        </p:xfrm>
        <a:graphic>
          <a:graphicData uri="http://schemas.openxmlformats.org/drawingml/2006/table">
            <a:tbl>
              <a:tblPr rtl="1" bandRow="1">
                <a:tableStyleId>{5C22544A-7EE6-4342-B048-85BDC9FD1C3A}</a:tableStyleId>
              </a:tblPr>
              <a:tblGrid>
                <a:gridCol w="2588710">
                  <a:extLst>
                    <a:ext uri="{9D8B030D-6E8A-4147-A177-3AD203B41FA5}">
                      <a16:colId xmlns:a16="http://schemas.microsoft.com/office/drawing/2014/main" val="940721697"/>
                    </a:ext>
                  </a:extLst>
                </a:gridCol>
              </a:tblGrid>
              <a:tr h="2239139">
                <a:tc>
                  <a:txBody>
                    <a:bodyPr/>
                    <a:lstStyle/>
                    <a:p>
                      <a:pPr marL="0" algn="just" rtl="1">
                        <a:lnSpc>
                          <a:spcPct val="150000"/>
                        </a:lnSpc>
                        <a:spcAft>
                          <a:spcPts val="800"/>
                        </a:spcAft>
                      </a:pPr>
                      <a:r>
                        <a:rPr lang="he-IL" sz="2500" dirty="0">
                          <a:effectLst/>
                        </a:rPr>
                        <a:t>כבישים פנימיים בתוך מפעל פרטי/ בטחוני או בסיס צבאי</a:t>
                      </a:r>
                      <a:endParaRPr lang="en-US" sz="25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2532815"/>
                  </a:ext>
                </a:extLst>
              </a:tr>
              <a:tr h="2763888">
                <a:tc>
                  <a:txBody>
                    <a:bodyPr/>
                    <a:lstStyle/>
                    <a:p>
                      <a:pPr marL="0" algn="just" rtl="1">
                        <a:lnSpc>
                          <a:spcPct val="150000"/>
                        </a:lnSpc>
                      </a:pPr>
                      <a:r>
                        <a:rPr lang="he-IL" sz="2500" kern="1200" dirty="0">
                          <a:solidFill>
                            <a:schemeClr val="dk1"/>
                          </a:solidFill>
                          <a:effectLst/>
                          <a:latin typeface="+mn-lt"/>
                          <a:ea typeface="+mn-ea"/>
                          <a:cs typeface="+mn-cs"/>
                        </a:rPr>
                        <a:t>שטח חניה לא מקורה של קניון ומעברים בין חניות</a:t>
                      </a:r>
                      <a:endParaRPr lang="en-US" sz="25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66830599"/>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graphicFrame>
        <p:nvGraphicFramePr>
          <p:cNvPr id="7" name="טבלה 7">
            <a:extLst>
              <a:ext uri="{FF2B5EF4-FFF2-40B4-BE49-F238E27FC236}">
                <a16:creationId xmlns:a16="http://schemas.microsoft.com/office/drawing/2014/main" id="{2C72FA79-921C-061F-5D0E-B281F7418BD2}"/>
              </a:ext>
            </a:extLst>
          </p:cNvPr>
          <p:cNvGraphicFramePr>
            <a:graphicFrameLocks noGrp="1"/>
          </p:cNvGraphicFramePr>
          <p:nvPr>
            <p:extLst>
              <p:ext uri="{D42A27DB-BD31-4B8C-83A1-F6EECF244321}">
                <p14:modId xmlns:p14="http://schemas.microsoft.com/office/powerpoint/2010/main" val="77259948"/>
              </p:ext>
            </p:extLst>
          </p:nvPr>
        </p:nvGraphicFramePr>
        <p:xfrm>
          <a:off x="74816" y="942763"/>
          <a:ext cx="7033118" cy="2225993"/>
        </p:xfrm>
        <a:graphic>
          <a:graphicData uri="http://schemas.openxmlformats.org/drawingml/2006/table">
            <a:tbl>
              <a:tblPr rtl="1" bandRow="1">
                <a:tableStyleId>{5C22544A-7EE6-4342-B048-85BDC9FD1C3A}</a:tableStyleId>
              </a:tblPr>
              <a:tblGrid>
                <a:gridCol w="750704">
                  <a:extLst>
                    <a:ext uri="{9D8B030D-6E8A-4147-A177-3AD203B41FA5}">
                      <a16:colId xmlns:a16="http://schemas.microsoft.com/office/drawing/2014/main" val="2513560888"/>
                    </a:ext>
                  </a:extLst>
                </a:gridCol>
                <a:gridCol w="6282414">
                  <a:extLst>
                    <a:ext uri="{9D8B030D-6E8A-4147-A177-3AD203B41FA5}">
                      <a16:colId xmlns:a16="http://schemas.microsoft.com/office/drawing/2014/main" val="374021247"/>
                    </a:ext>
                  </a:extLst>
                </a:gridCol>
              </a:tblGrid>
              <a:tr h="2216073">
                <a:tc>
                  <a:txBody>
                    <a:bodyPr/>
                    <a:lstStyle/>
                    <a:p>
                      <a:pPr algn="just" rtl="1">
                        <a:lnSpc>
                          <a:spcPct val="150000"/>
                        </a:lnSpc>
                        <a:spcAft>
                          <a:spcPts val="800"/>
                        </a:spcAft>
                      </a:pPr>
                      <a:r>
                        <a:rPr lang="he-IL" sz="2500" dirty="0">
                          <a:effectLst/>
                        </a:rPr>
                        <a:t>תלוי</a:t>
                      </a:r>
                      <a:endParaRPr lang="en-US" sz="25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rtl="1">
                        <a:lnSpc>
                          <a:spcPct val="150000"/>
                        </a:lnSpc>
                        <a:spcAft>
                          <a:spcPts val="800"/>
                        </a:spcAft>
                      </a:pPr>
                      <a:r>
                        <a:rPr lang="he-IL" sz="2500" i="1" dirty="0">
                          <a:effectLst/>
                        </a:rPr>
                        <a:t>בג"צ 764/88 דשנים וחומרים כימיים נ' עיריית </a:t>
                      </a:r>
                      <a:r>
                        <a:rPr lang="he-IL" sz="2500" i="1" dirty="0" err="1">
                          <a:effectLst/>
                        </a:rPr>
                        <a:t>קרית</a:t>
                      </a:r>
                      <a:r>
                        <a:rPr lang="he-IL" sz="2500" i="1" dirty="0">
                          <a:effectLst/>
                        </a:rPr>
                        <a:t> אתא- </a:t>
                      </a:r>
                      <a:r>
                        <a:rPr lang="he-IL" sz="2500" dirty="0">
                          <a:effectLst/>
                        </a:rPr>
                        <a:t>בד"כ דרכים פרטיות לא ייחשבו כ"רחוב", אבל אם דרך משמשת ציבור גדול (כולל לקוחות וספקים), ניתן יהיה להכיר בה כ"רחוב".</a:t>
                      </a:r>
                      <a:endParaRPr lang="en-US" sz="25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31208345"/>
                  </a:ext>
                </a:extLst>
              </a:tr>
            </a:tbl>
          </a:graphicData>
        </a:graphic>
      </p:graphicFrame>
      <p:graphicFrame>
        <p:nvGraphicFramePr>
          <p:cNvPr id="8" name="טבלה 8">
            <a:extLst>
              <a:ext uri="{FF2B5EF4-FFF2-40B4-BE49-F238E27FC236}">
                <a16:creationId xmlns:a16="http://schemas.microsoft.com/office/drawing/2014/main" id="{D5EDC81C-E439-ABF4-3BD5-AEF559CEC9AA}"/>
              </a:ext>
            </a:extLst>
          </p:cNvPr>
          <p:cNvGraphicFramePr>
            <a:graphicFrameLocks noGrp="1"/>
          </p:cNvGraphicFramePr>
          <p:nvPr>
            <p:extLst>
              <p:ext uri="{D42A27DB-BD31-4B8C-83A1-F6EECF244321}">
                <p14:modId xmlns:p14="http://schemas.microsoft.com/office/powerpoint/2010/main" val="804635007"/>
              </p:ext>
            </p:extLst>
          </p:nvPr>
        </p:nvGraphicFramePr>
        <p:xfrm>
          <a:off x="74814" y="3162684"/>
          <a:ext cx="7033118" cy="2797493"/>
        </p:xfrm>
        <a:graphic>
          <a:graphicData uri="http://schemas.openxmlformats.org/drawingml/2006/table">
            <a:tbl>
              <a:tblPr rtl="1">
                <a:tableStyleId>{5C22544A-7EE6-4342-B048-85BDC9FD1C3A}</a:tableStyleId>
              </a:tblPr>
              <a:tblGrid>
                <a:gridCol w="755843">
                  <a:extLst>
                    <a:ext uri="{9D8B030D-6E8A-4147-A177-3AD203B41FA5}">
                      <a16:colId xmlns:a16="http://schemas.microsoft.com/office/drawing/2014/main" val="2903170148"/>
                    </a:ext>
                  </a:extLst>
                </a:gridCol>
                <a:gridCol w="6277275">
                  <a:extLst>
                    <a:ext uri="{9D8B030D-6E8A-4147-A177-3AD203B41FA5}">
                      <a16:colId xmlns:a16="http://schemas.microsoft.com/office/drawing/2014/main" val="2791420932"/>
                    </a:ext>
                  </a:extLst>
                </a:gridCol>
              </a:tblGrid>
              <a:tr h="2752554">
                <a:tc>
                  <a:txBody>
                    <a:bodyPr/>
                    <a:lstStyle/>
                    <a:p>
                      <a:pPr marL="342900" lvl="0" indent="-342900" algn="just" rtl="1">
                        <a:lnSpc>
                          <a:spcPct val="150000"/>
                        </a:lnSpc>
                        <a:spcAft>
                          <a:spcPts val="800"/>
                        </a:spcAft>
                        <a:buFont typeface="Wingdings" panose="05000000000000000000" pitchFamily="2" charset="2"/>
                        <a:buChar char=""/>
                      </a:pPr>
                      <a:r>
                        <a:rPr lang="he-IL" sz="2500" dirty="0">
                          <a:effectLst/>
                          <a:latin typeface="Calibri" panose="020F0502020204030204" pitchFamily="34" charset="0"/>
                          <a:ea typeface="Calibri" panose="020F0502020204030204" pitchFamily="34" charset="0"/>
                          <a:cs typeface="David" panose="020E0502060401010101" pitchFamily="34" charset="-79"/>
                        </a:rPr>
                        <a:t> </a:t>
                      </a:r>
                      <a:endParaRPr lang="en-US" sz="25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rtl="1">
                        <a:lnSpc>
                          <a:spcPct val="150000"/>
                        </a:lnSpc>
                        <a:spcAft>
                          <a:spcPts val="800"/>
                        </a:spcAft>
                      </a:pPr>
                      <a:r>
                        <a:rPr lang="he-IL" sz="2500" i="1" dirty="0">
                          <a:effectLst/>
                        </a:rPr>
                        <a:t>ע"א 9368/96 </a:t>
                      </a:r>
                      <a:r>
                        <a:rPr lang="he-IL" sz="2500" i="1" dirty="0" err="1">
                          <a:effectLst/>
                        </a:rPr>
                        <a:t>מליסרון</a:t>
                      </a:r>
                      <a:r>
                        <a:rPr lang="he-IL" sz="2500" i="1" dirty="0">
                          <a:effectLst/>
                        </a:rPr>
                        <a:t> בע"מ נ' עיריית קריית ביאליק-  </a:t>
                      </a:r>
                      <a:r>
                        <a:rPr lang="he-IL" sz="2500" dirty="0">
                          <a:effectLst/>
                        </a:rPr>
                        <a:t>שטח ייחשב כ"רחוב" כשהנהנה </a:t>
                      </a:r>
                      <a:r>
                        <a:rPr lang="he-IL" sz="2500" b="1" dirty="0">
                          <a:effectLst/>
                        </a:rPr>
                        <a:t>העיקרי</a:t>
                      </a:r>
                      <a:r>
                        <a:rPr lang="he-IL" sz="2500" dirty="0">
                          <a:effectLst/>
                        </a:rPr>
                        <a:t> מהנכס ומהשירותים הניתנים לנכס הוא הציבור הרחב (ציבור בלתי מסוים), ולא מחזיקים ספציפיים. </a:t>
                      </a:r>
                      <a:endParaRPr lang="en-US" sz="25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6632067"/>
                  </a:ext>
                </a:extLst>
              </a:tr>
            </a:tbl>
          </a:graphicData>
        </a:graphic>
      </p:graphicFrame>
    </p:spTree>
    <p:extLst>
      <p:ext uri="{BB962C8B-B14F-4D97-AF65-F5344CB8AC3E}">
        <p14:creationId xmlns:p14="http://schemas.microsoft.com/office/powerpoint/2010/main" val="3268438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121920"/>
          </a:xfrm>
        </p:spPr>
        <p:txBody>
          <a:bodyPr>
            <a:normAutofit fontScale="90000"/>
          </a:bodyPr>
          <a:lstStyle/>
          <a:p>
            <a:endParaRPr lang="he-IL" dirty="0"/>
          </a:p>
        </p:txBody>
      </p:sp>
      <p:graphicFrame>
        <p:nvGraphicFramePr>
          <p:cNvPr id="6" name="מציין מיקום תוכן 5">
            <a:extLst>
              <a:ext uri="{FF2B5EF4-FFF2-40B4-BE49-F238E27FC236}">
                <a16:creationId xmlns:a16="http://schemas.microsoft.com/office/drawing/2014/main" id="{A6DF6761-D396-303F-12B0-37069D0A6434}"/>
              </a:ext>
            </a:extLst>
          </p:cNvPr>
          <p:cNvGraphicFramePr>
            <a:graphicFrameLocks noGrp="1"/>
          </p:cNvGraphicFramePr>
          <p:nvPr>
            <p:ph idx="1"/>
            <p:extLst>
              <p:ext uri="{D42A27DB-BD31-4B8C-83A1-F6EECF244321}">
                <p14:modId xmlns:p14="http://schemas.microsoft.com/office/powerpoint/2010/main" val="1058549850"/>
              </p:ext>
            </p:extLst>
          </p:nvPr>
        </p:nvGraphicFramePr>
        <p:xfrm>
          <a:off x="6558742" y="609600"/>
          <a:ext cx="2946208" cy="4456940"/>
        </p:xfrm>
        <a:graphic>
          <a:graphicData uri="http://schemas.openxmlformats.org/drawingml/2006/table">
            <a:tbl>
              <a:tblPr rtl="1" bandRow="1">
                <a:tableStyleId>{5C22544A-7EE6-4342-B048-85BDC9FD1C3A}</a:tableStyleId>
              </a:tblPr>
              <a:tblGrid>
                <a:gridCol w="2946208">
                  <a:extLst>
                    <a:ext uri="{9D8B030D-6E8A-4147-A177-3AD203B41FA5}">
                      <a16:colId xmlns:a16="http://schemas.microsoft.com/office/drawing/2014/main" val="1807875684"/>
                    </a:ext>
                  </a:extLst>
                </a:gridCol>
              </a:tblGrid>
              <a:tr h="0">
                <a:tc>
                  <a:txBody>
                    <a:bodyPr/>
                    <a:lstStyle/>
                    <a:p>
                      <a:pPr marL="0" algn="just" rtl="1">
                        <a:lnSpc>
                          <a:spcPct val="150000"/>
                        </a:lnSpc>
                      </a:pPr>
                      <a:r>
                        <a:rPr lang="he-IL" sz="2300" kern="1200" dirty="0">
                          <a:solidFill>
                            <a:schemeClr val="dk1"/>
                          </a:solidFill>
                          <a:effectLst/>
                          <a:latin typeface="+mn-lt"/>
                          <a:ea typeface="+mn-ea"/>
                          <a:cs typeface="+mn-cs"/>
                        </a:rPr>
                        <a:t>שטחי חניה בבית מלון</a:t>
                      </a:r>
                      <a:endParaRPr lang="en-US" sz="23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44394795"/>
                  </a:ext>
                </a:extLst>
              </a:tr>
              <a:tr h="0">
                <a:tc>
                  <a:txBody>
                    <a:bodyPr/>
                    <a:lstStyle/>
                    <a:p>
                      <a:pPr marL="0" algn="just" rtl="1">
                        <a:lnSpc>
                          <a:spcPct val="150000"/>
                        </a:lnSpc>
                      </a:pPr>
                      <a:r>
                        <a:rPr lang="he-IL" sz="2300" kern="1200" dirty="0">
                          <a:solidFill>
                            <a:schemeClr val="dk1"/>
                          </a:solidFill>
                          <a:effectLst/>
                          <a:latin typeface="+mn-lt"/>
                          <a:ea typeface="+mn-ea"/>
                          <a:cs typeface="+mn-cs"/>
                        </a:rPr>
                        <a:t>כביש פנימי בתוך מפעל</a:t>
                      </a:r>
                    </a:p>
                    <a:p>
                      <a:pPr marL="0" algn="just" rtl="1">
                        <a:lnSpc>
                          <a:spcPct val="150000"/>
                        </a:lnSpc>
                      </a:pPr>
                      <a:endParaRPr lang="he-IL" sz="2300" kern="1200" dirty="0">
                        <a:solidFill>
                          <a:schemeClr val="dk1"/>
                        </a:solidFill>
                        <a:effectLst/>
                        <a:latin typeface="+mn-lt"/>
                        <a:ea typeface="+mn-ea"/>
                        <a:cs typeface="+mn-cs"/>
                      </a:endParaRPr>
                    </a:p>
                    <a:p>
                      <a:pPr marL="0" algn="just" rtl="1">
                        <a:lnSpc>
                          <a:spcPct val="150000"/>
                        </a:lnSpc>
                      </a:pPr>
                      <a:endParaRPr lang="en-US" sz="23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25571793"/>
                  </a:ext>
                </a:extLst>
              </a:tr>
              <a:tr h="0">
                <a:tc>
                  <a:txBody>
                    <a:bodyPr/>
                    <a:lstStyle/>
                    <a:p>
                      <a:pPr marL="0" algn="just" rtl="1">
                        <a:lnSpc>
                          <a:spcPct val="150000"/>
                        </a:lnSpc>
                      </a:pPr>
                      <a:r>
                        <a:rPr lang="he-IL" sz="2300" kern="1200" dirty="0">
                          <a:solidFill>
                            <a:schemeClr val="dk1"/>
                          </a:solidFill>
                          <a:effectLst/>
                          <a:latin typeface="+mn-lt"/>
                          <a:ea typeface="+mn-ea"/>
                          <a:cs typeface="+mn-cs"/>
                        </a:rPr>
                        <a:t>מעברים בין תחנות אוטובוס בתחנה מרכזית</a:t>
                      </a:r>
                      <a:endParaRPr lang="en-US" sz="23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55986607"/>
                  </a:ext>
                </a:extLst>
              </a:tr>
              <a:tr h="0">
                <a:tc>
                  <a:txBody>
                    <a:bodyPr/>
                    <a:lstStyle/>
                    <a:p>
                      <a:pPr marL="0" algn="just" rtl="1">
                        <a:lnSpc>
                          <a:spcPct val="150000"/>
                        </a:lnSpc>
                      </a:pPr>
                      <a:r>
                        <a:rPr lang="he-IL" sz="2300" dirty="0">
                          <a:effectLst/>
                          <a:latin typeface="Calibri" panose="020F0502020204030204" pitchFamily="34" charset="0"/>
                          <a:ea typeface="Calibri" panose="020F0502020204030204" pitchFamily="34" charset="0"/>
                          <a:cs typeface="+mn-cs"/>
                        </a:rPr>
                        <a:t>תחנת אוטובוס או מקבץ תקנות בצד הדרך </a:t>
                      </a:r>
                      <a:endParaRPr lang="en-US" sz="2300"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832851973"/>
                  </a:ext>
                </a:extLst>
              </a:tr>
              <a:tr h="0">
                <a:tc>
                  <a:txBody>
                    <a:bodyPr/>
                    <a:lstStyle/>
                    <a:p>
                      <a:pPr marL="0" algn="just" defTabSz="457200" rtl="1" eaLnBrk="1" latinLnBrk="0" hangingPunct="1">
                        <a:lnSpc>
                          <a:spcPct val="150000"/>
                        </a:lnSpc>
                      </a:pPr>
                      <a:r>
                        <a:rPr lang="he-IL" sz="2300" kern="1200" dirty="0">
                          <a:solidFill>
                            <a:schemeClr val="dk1"/>
                          </a:solidFill>
                          <a:effectLst/>
                          <a:latin typeface="Calibri" panose="020F0502020204030204" pitchFamily="34" charset="0"/>
                          <a:ea typeface="Calibri" panose="020F0502020204030204" pitchFamily="34" charset="0"/>
                          <a:cs typeface="+mn-cs"/>
                        </a:rPr>
                        <a:t>חניון רכבת לא  בתשלום</a:t>
                      </a:r>
                      <a:endParaRPr lang="en-US" sz="2300" kern="1200" dirty="0">
                        <a:solidFill>
                          <a:schemeClr val="dk1"/>
                        </a:solidFill>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3040080824"/>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graphicFrame>
        <p:nvGraphicFramePr>
          <p:cNvPr id="7" name="טבלה 7">
            <a:extLst>
              <a:ext uri="{FF2B5EF4-FFF2-40B4-BE49-F238E27FC236}">
                <a16:creationId xmlns:a16="http://schemas.microsoft.com/office/drawing/2014/main" id="{F5699663-DB5F-A8F5-5337-6E4523D72B41}"/>
              </a:ext>
            </a:extLst>
          </p:cNvPr>
          <p:cNvGraphicFramePr>
            <a:graphicFrameLocks noGrp="1"/>
          </p:cNvGraphicFramePr>
          <p:nvPr>
            <p:extLst>
              <p:ext uri="{D42A27DB-BD31-4B8C-83A1-F6EECF244321}">
                <p14:modId xmlns:p14="http://schemas.microsoft.com/office/powerpoint/2010/main" val="636942978"/>
              </p:ext>
            </p:extLst>
          </p:nvPr>
        </p:nvGraphicFramePr>
        <p:xfrm>
          <a:off x="182235" y="590615"/>
          <a:ext cx="6376507" cy="480251"/>
        </p:xfrm>
        <a:graphic>
          <a:graphicData uri="http://schemas.openxmlformats.org/drawingml/2006/table">
            <a:tbl>
              <a:tblPr rtl="1" bandRow="1">
                <a:tableStyleId>{5C22544A-7EE6-4342-B048-85BDC9FD1C3A}</a:tableStyleId>
              </a:tblPr>
              <a:tblGrid>
                <a:gridCol w="480149">
                  <a:extLst>
                    <a:ext uri="{9D8B030D-6E8A-4147-A177-3AD203B41FA5}">
                      <a16:colId xmlns:a16="http://schemas.microsoft.com/office/drawing/2014/main" val="394500860"/>
                    </a:ext>
                  </a:extLst>
                </a:gridCol>
                <a:gridCol w="5896358">
                  <a:extLst>
                    <a:ext uri="{9D8B030D-6E8A-4147-A177-3AD203B41FA5}">
                      <a16:colId xmlns:a16="http://schemas.microsoft.com/office/drawing/2014/main" val="1891348909"/>
                    </a:ext>
                  </a:extLst>
                </a:gridCol>
              </a:tblGrid>
              <a:tr h="370840">
                <a:tc>
                  <a:txBody>
                    <a:bodyPr/>
                    <a:lstStyle/>
                    <a:p>
                      <a:pPr marL="342900" lvl="0" indent="-342900" algn="just" rtl="1">
                        <a:lnSpc>
                          <a:spcPct val="150000"/>
                        </a:lnSpc>
                        <a:spcAft>
                          <a:spcPts val="800"/>
                        </a:spcAft>
                        <a:buFont typeface="Wingdings" panose="05000000000000000000" pitchFamily="2" charset="2"/>
                        <a:buChar char=""/>
                      </a:pPr>
                      <a:r>
                        <a:rPr lang="he-IL" sz="2300" dirty="0">
                          <a:effectLst/>
                          <a:latin typeface="Calibri" panose="020F0502020204030204" pitchFamily="34" charset="0"/>
                          <a:ea typeface="Calibri" panose="020F0502020204030204" pitchFamily="34" charset="0"/>
                          <a:cs typeface="David" panose="020E0502060401010101" pitchFamily="34" charset="-79"/>
                        </a:rPr>
                        <a:t> </a:t>
                      </a:r>
                      <a:endParaRPr lang="en-US" sz="23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algn="just" rtl="1">
                        <a:lnSpc>
                          <a:spcPct val="150000"/>
                        </a:lnSpc>
                        <a:spcAft>
                          <a:spcPts val="800"/>
                        </a:spcAft>
                      </a:pPr>
                      <a:r>
                        <a:rPr lang="he-IL" sz="2300" i="1" dirty="0">
                          <a:effectLst/>
                        </a:rPr>
                        <a:t>ע"ש 5268/99 גני כרמל בע"מ נ' מ"מ </a:t>
                      </a:r>
                      <a:r>
                        <a:rPr lang="he-IL" sz="2300" i="1" dirty="0" err="1">
                          <a:effectLst/>
                        </a:rPr>
                        <a:t>זכרון</a:t>
                      </a:r>
                      <a:r>
                        <a:rPr lang="he-IL" sz="2300" i="1" dirty="0">
                          <a:effectLst/>
                        </a:rPr>
                        <a:t> יעקב </a:t>
                      </a:r>
                      <a:endParaRPr lang="en-US" sz="2300" i="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82829084"/>
                  </a:ext>
                </a:extLst>
              </a:tr>
            </a:tbl>
          </a:graphicData>
        </a:graphic>
      </p:graphicFrame>
      <p:graphicFrame>
        <p:nvGraphicFramePr>
          <p:cNvPr id="8" name="טבלה 8">
            <a:extLst>
              <a:ext uri="{FF2B5EF4-FFF2-40B4-BE49-F238E27FC236}">
                <a16:creationId xmlns:a16="http://schemas.microsoft.com/office/drawing/2014/main" id="{06D48690-5CC9-F2D6-7692-A9472FAD6419}"/>
              </a:ext>
            </a:extLst>
          </p:cNvPr>
          <p:cNvGraphicFramePr>
            <a:graphicFrameLocks noGrp="1"/>
          </p:cNvGraphicFramePr>
          <p:nvPr>
            <p:extLst>
              <p:ext uri="{D42A27DB-BD31-4B8C-83A1-F6EECF244321}">
                <p14:modId xmlns:p14="http://schemas.microsoft.com/office/powerpoint/2010/main" val="1013328603"/>
              </p:ext>
            </p:extLst>
          </p:nvPr>
        </p:nvGraphicFramePr>
        <p:xfrm>
          <a:off x="182235" y="1065981"/>
          <a:ext cx="6376508" cy="1517777"/>
        </p:xfrm>
        <a:graphic>
          <a:graphicData uri="http://schemas.openxmlformats.org/drawingml/2006/table">
            <a:tbl>
              <a:tblPr rtl="1">
                <a:tableStyleId>{5C22544A-7EE6-4342-B048-85BDC9FD1C3A}</a:tableStyleId>
              </a:tblPr>
              <a:tblGrid>
                <a:gridCol w="480077">
                  <a:extLst>
                    <a:ext uri="{9D8B030D-6E8A-4147-A177-3AD203B41FA5}">
                      <a16:colId xmlns:a16="http://schemas.microsoft.com/office/drawing/2014/main" val="2134351682"/>
                    </a:ext>
                  </a:extLst>
                </a:gridCol>
                <a:gridCol w="5896431">
                  <a:extLst>
                    <a:ext uri="{9D8B030D-6E8A-4147-A177-3AD203B41FA5}">
                      <a16:colId xmlns:a16="http://schemas.microsoft.com/office/drawing/2014/main" val="4161341990"/>
                    </a:ext>
                  </a:extLst>
                </a:gridCol>
              </a:tblGrid>
              <a:tr h="370840">
                <a:tc>
                  <a:txBody>
                    <a:bodyPr/>
                    <a:lstStyle/>
                    <a:p>
                      <a:pPr marL="342900" lvl="0" indent="-342900" algn="just" rtl="1">
                        <a:lnSpc>
                          <a:spcPct val="150000"/>
                        </a:lnSpc>
                        <a:spcAft>
                          <a:spcPts val="800"/>
                        </a:spcAft>
                        <a:buFont typeface="Wingdings" panose="05000000000000000000" pitchFamily="2" charset="2"/>
                        <a:buChar char=""/>
                      </a:pPr>
                      <a:r>
                        <a:rPr lang="he-IL" sz="2300" dirty="0">
                          <a:effectLst/>
                          <a:latin typeface="Calibri" panose="020F0502020204030204" pitchFamily="34" charset="0"/>
                          <a:ea typeface="Calibri" panose="020F0502020204030204" pitchFamily="34" charset="0"/>
                          <a:cs typeface="David" panose="020E0502060401010101" pitchFamily="34" charset="-79"/>
                        </a:rPr>
                        <a:t> </a:t>
                      </a:r>
                      <a:endParaRPr lang="en-US" sz="23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algn="just" defTabSz="457200" rtl="1" eaLnBrk="1" latinLnBrk="0" hangingPunct="1">
                        <a:lnSpc>
                          <a:spcPct val="150000"/>
                        </a:lnSpc>
                        <a:spcAft>
                          <a:spcPts val="800"/>
                        </a:spcAft>
                      </a:pPr>
                      <a:r>
                        <a:rPr lang="he-IL" sz="2300" i="1" kern="1200" dirty="0" err="1">
                          <a:solidFill>
                            <a:schemeClr val="dk1"/>
                          </a:solidFill>
                          <a:effectLst/>
                          <a:latin typeface="+mn-lt"/>
                          <a:ea typeface="+mn-ea"/>
                          <a:cs typeface="+mn-cs"/>
                        </a:rPr>
                        <a:t>עמ"נ</a:t>
                      </a:r>
                      <a:r>
                        <a:rPr lang="he-IL" sz="2300" i="1" kern="1200" dirty="0">
                          <a:solidFill>
                            <a:schemeClr val="dk1"/>
                          </a:solidFill>
                          <a:effectLst/>
                          <a:latin typeface="+mn-lt"/>
                          <a:ea typeface="+mn-ea"/>
                          <a:cs typeface="+mn-cs"/>
                        </a:rPr>
                        <a:t> 202/02 </a:t>
                      </a:r>
                      <a:r>
                        <a:rPr lang="he-IL" sz="2300" i="1" kern="1200" dirty="0" err="1">
                          <a:solidFill>
                            <a:schemeClr val="dk1"/>
                          </a:solidFill>
                          <a:effectLst/>
                          <a:latin typeface="+mn-lt"/>
                          <a:ea typeface="+mn-ea"/>
                          <a:cs typeface="+mn-cs"/>
                        </a:rPr>
                        <a:t>פוליאורטן</a:t>
                      </a:r>
                      <a:r>
                        <a:rPr lang="he-IL" sz="2300" i="1" kern="1200" dirty="0">
                          <a:solidFill>
                            <a:schemeClr val="dk1"/>
                          </a:solidFill>
                          <a:effectLst/>
                          <a:latin typeface="+mn-lt"/>
                          <a:ea typeface="+mn-ea"/>
                          <a:cs typeface="+mn-cs"/>
                        </a:rPr>
                        <a:t> נגד עיריית חיפה- </a:t>
                      </a:r>
                      <a:r>
                        <a:rPr lang="he-IL" sz="2300" kern="1200" dirty="0">
                          <a:solidFill>
                            <a:schemeClr val="dk1"/>
                          </a:solidFill>
                          <a:effectLst/>
                          <a:latin typeface="+mn-lt"/>
                          <a:ea typeface="+mn-ea"/>
                          <a:cs typeface="+mn-cs"/>
                        </a:rPr>
                        <a:t>הרחוב משמש כניסה ויציאה לנכס בלבד, יש מחסום בכניסה, הכניסה לזרים מוגבלת ומבוקרת. </a:t>
                      </a:r>
                      <a:endParaRPr lang="en-US" sz="23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443681328"/>
                  </a:ext>
                </a:extLst>
              </a:tr>
            </a:tbl>
          </a:graphicData>
        </a:graphic>
      </p:graphicFrame>
      <p:graphicFrame>
        <p:nvGraphicFramePr>
          <p:cNvPr id="10" name="טבלה 10">
            <a:extLst>
              <a:ext uri="{FF2B5EF4-FFF2-40B4-BE49-F238E27FC236}">
                <a16:creationId xmlns:a16="http://schemas.microsoft.com/office/drawing/2014/main" id="{AD20DC9E-AB7E-50DA-69D8-911BF8DC3433}"/>
              </a:ext>
            </a:extLst>
          </p:cNvPr>
          <p:cNvGraphicFramePr>
            <a:graphicFrameLocks noGrp="1"/>
          </p:cNvGraphicFramePr>
          <p:nvPr>
            <p:extLst>
              <p:ext uri="{D42A27DB-BD31-4B8C-83A1-F6EECF244321}">
                <p14:modId xmlns:p14="http://schemas.microsoft.com/office/powerpoint/2010/main" val="3972236831"/>
              </p:ext>
            </p:extLst>
          </p:nvPr>
        </p:nvGraphicFramePr>
        <p:xfrm>
          <a:off x="182234" y="2610109"/>
          <a:ext cx="6376508" cy="1007336"/>
        </p:xfrm>
        <a:graphic>
          <a:graphicData uri="http://schemas.openxmlformats.org/drawingml/2006/table">
            <a:tbl>
              <a:tblPr rtl="1" bandRow="1">
                <a:tableStyleId>{5C22544A-7EE6-4342-B048-85BDC9FD1C3A}</a:tableStyleId>
              </a:tblPr>
              <a:tblGrid>
                <a:gridCol w="480075">
                  <a:extLst>
                    <a:ext uri="{9D8B030D-6E8A-4147-A177-3AD203B41FA5}">
                      <a16:colId xmlns:a16="http://schemas.microsoft.com/office/drawing/2014/main" val="293484289"/>
                    </a:ext>
                  </a:extLst>
                </a:gridCol>
                <a:gridCol w="5896433">
                  <a:extLst>
                    <a:ext uri="{9D8B030D-6E8A-4147-A177-3AD203B41FA5}">
                      <a16:colId xmlns:a16="http://schemas.microsoft.com/office/drawing/2014/main" val="845156170"/>
                    </a:ext>
                  </a:extLst>
                </a:gridCol>
              </a:tblGrid>
              <a:tr h="1007336">
                <a:tc>
                  <a:txBody>
                    <a:bodyPr/>
                    <a:lstStyle/>
                    <a:p>
                      <a:pPr marL="342900" lvl="0" indent="-342900" algn="just" rtl="1">
                        <a:lnSpc>
                          <a:spcPct val="150000"/>
                        </a:lnSpc>
                        <a:spcAft>
                          <a:spcPts val="800"/>
                        </a:spcAft>
                        <a:buFont typeface="Wingdings" panose="05000000000000000000" pitchFamily="2" charset="2"/>
                        <a:buChar char=""/>
                      </a:pPr>
                      <a:r>
                        <a:rPr lang="he-IL" sz="2300" dirty="0">
                          <a:effectLst/>
                          <a:latin typeface="Calibri" panose="020F0502020204030204" pitchFamily="34" charset="0"/>
                          <a:ea typeface="Calibri" panose="020F0502020204030204" pitchFamily="34" charset="0"/>
                          <a:cs typeface="David" panose="020E0502060401010101" pitchFamily="34" charset="-79"/>
                        </a:rPr>
                        <a:t> </a:t>
                      </a:r>
                      <a:endParaRPr lang="en-US" sz="23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algn="just" defTabSz="457200" rtl="1" eaLnBrk="1" latinLnBrk="0" hangingPunct="1">
                        <a:lnSpc>
                          <a:spcPct val="150000"/>
                        </a:lnSpc>
                        <a:spcAft>
                          <a:spcPts val="800"/>
                        </a:spcAft>
                      </a:pPr>
                      <a:r>
                        <a:rPr lang="he-IL" sz="2300" i="1" u="none" kern="1200" dirty="0">
                          <a:solidFill>
                            <a:schemeClr val="dk1"/>
                          </a:solidFill>
                          <a:effectLst/>
                          <a:latin typeface="+mn-lt"/>
                          <a:ea typeface="+mn-ea"/>
                          <a:cs typeface="+mn-cs"/>
                        </a:rPr>
                        <a:t>ע"ש 28/90</a:t>
                      </a:r>
                      <a:r>
                        <a:rPr lang="en-US" sz="2300" i="1" u="none" kern="1200" dirty="0">
                          <a:solidFill>
                            <a:schemeClr val="dk1"/>
                          </a:solidFill>
                          <a:effectLst/>
                          <a:latin typeface="+mn-lt"/>
                          <a:ea typeface="+mn-ea"/>
                          <a:cs typeface="+mn-cs"/>
                        </a:rPr>
                        <a:t> </a:t>
                      </a:r>
                      <a:r>
                        <a:rPr lang="he-IL" sz="2300" i="1" u="none" kern="1200" dirty="0">
                          <a:solidFill>
                            <a:schemeClr val="dk1"/>
                          </a:solidFill>
                          <a:effectLst/>
                          <a:latin typeface="+mn-lt"/>
                          <a:ea typeface="+mn-ea"/>
                          <a:cs typeface="+mn-cs"/>
                        </a:rPr>
                        <a:t>"אגד" נ' עירית דימונה</a:t>
                      </a:r>
                      <a:endParaRPr lang="en-US" sz="2300" i="1" u="none"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612088523"/>
                  </a:ext>
                </a:extLst>
              </a:tr>
            </a:tbl>
          </a:graphicData>
        </a:graphic>
      </p:graphicFrame>
      <p:graphicFrame>
        <p:nvGraphicFramePr>
          <p:cNvPr id="11" name="טבלה 11">
            <a:extLst>
              <a:ext uri="{FF2B5EF4-FFF2-40B4-BE49-F238E27FC236}">
                <a16:creationId xmlns:a16="http://schemas.microsoft.com/office/drawing/2014/main" id="{70138014-80E7-1FF5-FC58-E1BF7DB993EC}"/>
              </a:ext>
            </a:extLst>
          </p:cNvPr>
          <p:cNvGraphicFramePr>
            <a:graphicFrameLocks noGrp="1"/>
          </p:cNvGraphicFramePr>
          <p:nvPr>
            <p:extLst>
              <p:ext uri="{D42A27DB-BD31-4B8C-83A1-F6EECF244321}">
                <p14:modId xmlns:p14="http://schemas.microsoft.com/office/powerpoint/2010/main" val="934241172"/>
              </p:ext>
            </p:extLst>
          </p:nvPr>
        </p:nvGraphicFramePr>
        <p:xfrm>
          <a:off x="182234" y="3606661"/>
          <a:ext cx="6376508" cy="1098804"/>
        </p:xfrm>
        <a:graphic>
          <a:graphicData uri="http://schemas.openxmlformats.org/drawingml/2006/table">
            <a:tbl>
              <a:tblPr rtl="1">
                <a:tableStyleId>{5C22544A-7EE6-4342-B048-85BDC9FD1C3A}</a:tableStyleId>
              </a:tblPr>
              <a:tblGrid>
                <a:gridCol w="471424">
                  <a:extLst>
                    <a:ext uri="{9D8B030D-6E8A-4147-A177-3AD203B41FA5}">
                      <a16:colId xmlns:a16="http://schemas.microsoft.com/office/drawing/2014/main" val="3669811618"/>
                    </a:ext>
                  </a:extLst>
                </a:gridCol>
                <a:gridCol w="5905084">
                  <a:extLst>
                    <a:ext uri="{9D8B030D-6E8A-4147-A177-3AD203B41FA5}">
                      <a16:colId xmlns:a16="http://schemas.microsoft.com/office/drawing/2014/main" val="3970400237"/>
                    </a:ext>
                  </a:extLst>
                </a:gridCol>
              </a:tblGrid>
              <a:tr h="985606">
                <a:tc>
                  <a:txBody>
                    <a:bodyPr/>
                    <a:lstStyle/>
                    <a:p>
                      <a:pPr marL="342900" lvl="0" indent="-342900" algn="just" rtl="1">
                        <a:lnSpc>
                          <a:spcPct val="150000"/>
                        </a:lnSpc>
                        <a:spcAft>
                          <a:spcPts val="800"/>
                        </a:spcAft>
                        <a:buFont typeface="Wingdings" panose="05000000000000000000" pitchFamily="2" charset="2"/>
                        <a:buChar char="ü"/>
                      </a:pPr>
                      <a:r>
                        <a:rPr lang="he-IL" sz="2300" dirty="0">
                          <a:effectLst/>
                          <a:latin typeface="Calibri" panose="020F0502020204030204" pitchFamily="34" charset="0"/>
                          <a:ea typeface="Calibri" panose="020F0502020204030204" pitchFamily="34" charset="0"/>
                          <a:cs typeface="+mn-cs"/>
                        </a:rPr>
                        <a:t> </a:t>
                      </a:r>
                      <a:endParaRPr lang="en-US" sz="23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0" algn="just" defTabSz="457200" rtl="1" eaLnBrk="1" latinLnBrk="0" hangingPunct="1">
                        <a:lnSpc>
                          <a:spcPct val="150000"/>
                        </a:lnSpc>
                        <a:spcAft>
                          <a:spcPts val="800"/>
                        </a:spcAft>
                      </a:pPr>
                      <a:r>
                        <a:rPr lang="he-IL" sz="2300" i="1" kern="1200" dirty="0">
                          <a:solidFill>
                            <a:schemeClr val="dk1"/>
                          </a:solidFill>
                          <a:effectLst/>
                          <a:latin typeface="Calibri" panose="020F0502020204030204" pitchFamily="34" charset="0"/>
                          <a:cs typeface="+mn-cs"/>
                        </a:rPr>
                        <a:t>ת.א 20602/01 מ"א אפעל נ' "אגד"</a:t>
                      </a:r>
                    </a:p>
                    <a:p>
                      <a:pPr marL="0" algn="just" defTabSz="457200" rtl="1" eaLnBrk="1" latinLnBrk="0" hangingPunct="1">
                        <a:lnSpc>
                          <a:spcPct val="150000"/>
                        </a:lnSpc>
                        <a:spcAft>
                          <a:spcPts val="800"/>
                        </a:spcAft>
                      </a:pPr>
                      <a:endParaRPr lang="en-US" sz="2300" i="1" kern="1200" dirty="0">
                        <a:solidFill>
                          <a:schemeClr val="dk1"/>
                        </a:solidFill>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780157021"/>
                  </a:ext>
                </a:extLst>
              </a:tr>
            </a:tbl>
          </a:graphicData>
        </a:graphic>
      </p:graphicFrame>
      <p:graphicFrame>
        <p:nvGraphicFramePr>
          <p:cNvPr id="12" name="טבלה 12">
            <a:extLst>
              <a:ext uri="{FF2B5EF4-FFF2-40B4-BE49-F238E27FC236}">
                <a16:creationId xmlns:a16="http://schemas.microsoft.com/office/drawing/2014/main" id="{420429C7-3BFC-E5F7-153C-A0718FB6A0DD}"/>
              </a:ext>
            </a:extLst>
          </p:cNvPr>
          <p:cNvGraphicFramePr>
            <a:graphicFrameLocks noGrp="1"/>
          </p:cNvGraphicFramePr>
          <p:nvPr>
            <p:extLst>
              <p:ext uri="{D42A27DB-BD31-4B8C-83A1-F6EECF244321}">
                <p14:modId xmlns:p14="http://schemas.microsoft.com/office/powerpoint/2010/main" val="1720804218"/>
              </p:ext>
            </p:extLst>
          </p:nvPr>
        </p:nvGraphicFramePr>
        <p:xfrm>
          <a:off x="182233" y="4594104"/>
          <a:ext cx="6376508" cy="470599"/>
        </p:xfrm>
        <a:graphic>
          <a:graphicData uri="http://schemas.openxmlformats.org/drawingml/2006/table">
            <a:tbl>
              <a:tblPr rtl="1" bandRow="1">
                <a:tableStyleId>{5C22544A-7EE6-4342-B048-85BDC9FD1C3A}</a:tableStyleId>
              </a:tblPr>
              <a:tblGrid>
                <a:gridCol w="462770">
                  <a:extLst>
                    <a:ext uri="{9D8B030D-6E8A-4147-A177-3AD203B41FA5}">
                      <a16:colId xmlns:a16="http://schemas.microsoft.com/office/drawing/2014/main" val="1161741627"/>
                    </a:ext>
                  </a:extLst>
                </a:gridCol>
                <a:gridCol w="5913738">
                  <a:extLst>
                    <a:ext uri="{9D8B030D-6E8A-4147-A177-3AD203B41FA5}">
                      <a16:colId xmlns:a16="http://schemas.microsoft.com/office/drawing/2014/main" val="902937110"/>
                    </a:ext>
                  </a:extLst>
                </a:gridCol>
              </a:tblGrid>
              <a:tr h="370840">
                <a:tc>
                  <a:txBody>
                    <a:bodyPr/>
                    <a:lstStyle/>
                    <a:p>
                      <a:pPr marL="342900" lvl="0" indent="-342900" algn="just" rtl="1">
                        <a:lnSpc>
                          <a:spcPct val="150000"/>
                        </a:lnSpc>
                        <a:spcAft>
                          <a:spcPts val="800"/>
                        </a:spcAft>
                        <a:buFont typeface="Wingdings" panose="05000000000000000000" pitchFamily="2" charset="2"/>
                        <a:buChar char=""/>
                      </a:pPr>
                      <a:r>
                        <a:rPr lang="he-IL" sz="2300" dirty="0">
                          <a:effectLst/>
                          <a:latin typeface="Calibri" panose="020F0502020204030204" pitchFamily="34" charset="0"/>
                          <a:ea typeface="Calibri" panose="020F0502020204030204" pitchFamily="34" charset="0"/>
                          <a:cs typeface="+mn-cs"/>
                        </a:rPr>
                        <a:t> </a:t>
                      </a:r>
                      <a:endParaRPr lang="en-US" sz="23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0" algn="just" defTabSz="457200" rtl="1" eaLnBrk="1" latinLnBrk="0" hangingPunct="1">
                        <a:lnSpc>
                          <a:spcPct val="150000"/>
                        </a:lnSpc>
                        <a:spcAft>
                          <a:spcPts val="800"/>
                        </a:spcAft>
                      </a:pPr>
                      <a:r>
                        <a:rPr lang="he-IL" sz="2300" i="1" kern="1200" dirty="0" err="1">
                          <a:solidFill>
                            <a:schemeClr val="dk1"/>
                          </a:solidFill>
                          <a:effectLst/>
                          <a:latin typeface="Calibri" panose="020F0502020204030204" pitchFamily="34" charset="0"/>
                          <a:cs typeface="+mn-cs"/>
                        </a:rPr>
                        <a:t>עמ"נ</a:t>
                      </a:r>
                      <a:r>
                        <a:rPr lang="he-IL" sz="2300" i="1" kern="1200" dirty="0">
                          <a:solidFill>
                            <a:schemeClr val="dk1"/>
                          </a:solidFill>
                          <a:effectLst/>
                          <a:latin typeface="Calibri" panose="020F0502020204030204" pitchFamily="34" charset="0"/>
                          <a:cs typeface="+mn-cs"/>
                        </a:rPr>
                        <a:t> 419/01 רכבת ישראל נ' עיריית חיפה</a:t>
                      </a:r>
                      <a:endParaRPr lang="en-US" sz="2300" i="1" kern="1200" dirty="0">
                        <a:solidFill>
                          <a:schemeClr val="dk1"/>
                        </a:solidFill>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029860403"/>
                  </a:ext>
                </a:extLst>
              </a:tr>
            </a:tbl>
          </a:graphicData>
        </a:graphic>
      </p:graphicFrame>
    </p:spTree>
    <p:extLst>
      <p:ext uri="{BB962C8B-B14F-4D97-AF65-F5344CB8AC3E}">
        <p14:creationId xmlns:p14="http://schemas.microsoft.com/office/powerpoint/2010/main" val="185935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552167"/>
            <a:ext cx="8596668" cy="720436"/>
          </a:xfrm>
        </p:spPr>
        <p:txBody>
          <a:bodyPr>
            <a:normAutofit fontScale="90000"/>
          </a:bodyPr>
          <a:lstStyle/>
          <a:p>
            <a:pPr algn="r"/>
            <a:r>
              <a:rPr lang="he-IL" sz="4000" b="1" dirty="0">
                <a:solidFill>
                  <a:schemeClr val="accent2"/>
                </a:solidFill>
                <a:effectLst/>
                <a:latin typeface="Calibri" panose="020F0502020204030204" pitchFamily="34" charset="0"/>
                <a:ea typeface="Calibri" panose="020F0502020204030204" pitchFamily="34" charset="0"/>
              </a:rPr>
              <a:t>החייב </a:t>
            </a:r>
            <a:r>
              <a:rPr lang="he-IL" sz="4000" b="1" dirty="0">
                <a:solidFill>
                  <a:schemeClr val="accent2"/>
                </a:solidFill>
                <a:latin typeface="Calibri" panose="020F0502020204030204" pitchFamily="34" charset="0"/>
              </a:rPr>
              <a:t>בתשלום</a:t>
            </a:r>
            <a:r>
              <a:rPr lang="he-IL" sz="4000" b="1" dirty="0">
                <a:solidFill>
                  <a:schemeClr val="accent2"/>
                </a:solidFill>
                <a:effectLst/>
                <a:latin typeface="Calibri" panose="020F0502020204030204" pitchFamily="34" charset="0"/>
                <a:ea typeface="Calibri" panose="020F0502020204030204" pitchFamily="34" charset="0"/>
              </a:rPr>
              <a:t> ארנונה</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299258" y="1396537"/>
            <a:ext cx="8974744" cy="4768759"/>
          </a:xfrm>
        </p:spPr>
        <p:txBody>
          <a:bodyPr/>
          <a:lstStyle/>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החובה לשלם ארנונה מוטלת על ה"מחזיק בנכס".</a:t>
            </a:r>
            <a:endParaRPr lang="en-US" sz="2500" dirty="0">
              <a:effectLst/>
              <a:latin typeface="Calibri" panose="020F0502020204030204" pitchFamily="34" charset="0"/>
              <a:ea typeface="Calibri" panose="020F0502020204030204" pitchFamily="34" charset="0"/>
            </a:endParaRPr>
          </a:p>
          <a:p>
            <a:pPr lvl="0" algn="just" rtl="1">
              <a:lnSpc>
                <a:spcPct val="150000"/>
              </a:lnSpc>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מיהו ה"מחזיק" עפ"י החקיקה?</a:t>
            </a:r>
            <a:endParaRPr lang="en-US" sz="2500" dirty="0">
              <a:effectLst/>
              <a:latin typeface="Calibri" panose="020F0502020204030204" pitchFamily="34" charset="0"/>
              <a:ea typeface="Calibri" panose="020F0502020204030204" pitchFamily="34" charset="0"/>
            </a:endParaRPr>
          </a:p>
          <a:p>
            <a:pPr marL="457200" algn="just" rtl="1">
              <a:lnSpc>
                <a:spcPct val="150000"/>
              </a:lnSpc>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חוק ההסדרים 2008</a:t>
            </a:r>
            <a:r>
              <a:rPr lang="he-IL" sz="2500" dirty="0">
                <a:effectLst/>
                <a:latin typeface="Calibri" panose="020F0502020204030204" pitchFamily="34" charset="0"/>
                <a:ea typeface="Calibri" panose="020F0502020204030204" pitchFamily="34" charset="0"/>
              </a:rPr>
              <a:t>- "אדם </a:t>
            </a:r>
            <a:r>
              <a:rPr lang="he-IL" sz="2500" b="1" dirty="0">
                <a:effectLst/>
                <a:latin typeface="Calibri" panose="020F0502020204030204" pitchFamily="34" charset="0"/>
                <a:ea typeface="Calibri" panose="020F0502020204030204" pitchFamily="34" charset="0"/>
              </a:rPr>
              <a:t>המחזיק למעשה בנכס</a:t>
            </a:r>
            <a:r>
              <a:rPr lang="he-IL" sz="2500" dirty="0">
                <a:effectLst/>
                <a:latin typeface="Calibri" panose="020F0502020204030204" pitchFamily="34" charset="0"/>
                <a:ea typeface="Calibri" panose="020F0502020204030204" pitchFamily="34" charset="0"/>
              </a:rPr>
              <a:t> כבעל או כשוכר או בכל אופן אחר, למעט אדם הגר בבית מלון או בפנסיון".</a:t>
            </a:r>
            <a:endParaRPr lang="en-US" sz="2500" dirty="0">
              <a:effectLst/>
              <a:latin typeface="Calibri" panose="020F0502020204030204" pitchFamily="34" charset="0"/>
              <a:ea typeface="Calibri" panose="020F0502020204030204" pitchFamily="34" charset="0"/>
            </a:endParaRPr>
          </a:p>
          <a:p>
            <a:pPr marL="457200" algn="just" rtl="1">
              <a:lnSpc>
                <a:spcPct val="150000"/>
              </a:lnSpc>
              <a:spcAft>
                <a:spcPts val="800"/>
              </a:spcAft>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פק' העיריות-</a:t>
            </a:r>
            <a:r>
              <a:rPr lang="he-IL" sz="2500" dirty="0">
                <a:effectLst/>
                <a:latin typeface="Calibri" panose="020F0502020204030204" pitchFamily="34" charset="0"/>
                <a:ea typeface="Calibri" panose="020F0502020204030204" pitchFamily="34" charset="0"/>
              </a:rPr>
              <a:t> "מחזיק- למעט דייר משנה" ("אדם הגר בחדר או בחלק מחדר, של בניין שאחר מחזיק בו, והמשלם למחזיק דמי שכירות בעדו)".</a:t>
            </a:r>
            <a:endParaRPr lang="en-US" sz="25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100285" y="6165296"/>
            <a:ext cx="4452729" cy="609600"/>
          </a:xfrm>
          <a:prstGeom prst="rect">
            <a:avLst/>
          </a:prstGeom>
          <a:noFill/>
          <a:ln>
            <a:noFill/>
          </a:ln>
        </p:spPr>
      </p:pic>
    </p:spTree>
    <p:extLst>
      <p:ext uri="{BB962C8B-B14F-4D97-AF65-F5344CB8AC3E}">
        <p14:creationId xmlns:p14="http://schemas.microsoft.com/office/powerpoint/2010/main" val="3658680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1022465"/>
            <a:ext cx="8596668" cy="5018897"/>
          </a:xfrm>
        </p:spPr>
        <p:txBody>
          <a:bodyPr>
            <a:normAutofit/>
          </a:bodyPr>
          <a:lstStyle/>
          <a:p>
            <a:pPr lvl="0" algn="just" rtl="1">
              <a:lnSpc>
                <a:spcPct val="150000"/>
              </a:lnSpc>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מיהו המחזיק עפ"י הפסיקה? </a:t>
            </a:r>
            <a:endParaRPr lang="en-US" sz="2500" dirty="0">
              <a:effectLst/>
              <a:latin typeface="Calibri" panose="020F0502020204030204" pitchFamily="34" charset="0"/>
              <a:ea typeface="Calibri" panose="020F0502020204030204" pitchFamily="34" charset="0"/>
            </a:endParaRPr>
          </a:p>
          <a:p>
            <a:pPr marL="114300" indent="0" algn="just" rtl="1">
              <a:lnSpc>
                <a:spcPct val="150000"/>
              </a:lnSpc>
              <a:buNone/>
            </a:pPr>
            <a:r>
              <a:rPr lang="he-IL" sz="2300" b="1" dirty="0">
                <a:effectLst/>
                <a:latin typeface="Calibri" panose="020F0502020204030204" pitchFamily="34" charset="0"/>
                <a:ea typeface="Calibri" panose="020F0502020204030204" pitchFamily="34" charset="0"/>
              </a:rPr>
              <a:t>בעל מירב הזיקות לנכס/ הזיקה הקרובה ביותר לנכס </a:t>
            </a:r>
            <a:r>
              <a:rPr lang="he-IL" sz="2300" dirty="0">
                <a:effectLst/>
                <a:latin typeface="Calibri" panose="020F0502020204030204" pitchFamily="34" charset="0"/>
                <a:ea typeface="Calibri" panose="020F0502020204030204" pitchFamily="34" charset="0"/>
              </a:rPr>
              <a:t>[</a:t>
            </a:r>
            <a:r>
              <a:rPr lang="he-IL" sz="2300" i="1" dirty="0">
                <a:effectLst/>
                <a:latin typeface="Calibri" panose="020F0502020204030204" pitchFamily="34" charset="0"/>
                <a:ea typeface="Calibri" panose="020F0502020204030204" pitchFamily="34" charset="0"/>
              </a:rPr>
              <a:t>ע"א 8417/09 עיריית ירושלים נ' ששון לוי</a:t>
            </a:r>
            <a:r>
              <a:rPr lang="he-IL" sz="2300" dirty="0">
                <a:effectLst/>
                <a:latin typeface="Calibri" panose="020F0502020204030204" pitchFamily="34" charset="0"/>
                <a:ea typeface="Calibri" panose="020F0502020204030204" pitchFamily="34" charset="0"/>
              </a:rPr>
              <a:t>].</a:t>
            </a:r>
          </a:p>
          <a:p>
            <a:pPr marL="114300" indent="0" algn="just">
              <a:lnSpc>
                <a:spcPct val="150000"/>
              </a:lnSpc>
              <a:buNone/>
            </a:pPr>
            <a:r>
              <a:rPr lang="he-IL" sz="2400" dirty="0">
                <a:effectLst/>
                <a:latin typeface="Calibri" panose="020F0502020204030204" pitchFamily="34" charset="0"/>
                <a:ea typeface="Calibri" panose="020F0502020204030204" pitchFamily="34" charset="0"/>
              </a:rPr>
              <a:t>לא מבחן טכני- כמותי אלא </a:t>
            </a:r>
            <a:r>
              <a:rPr lang="he-IL" sz="2400" b="1" dirty="0">
                <a:effectLst/>
                <a:latin typeface="Calibri" panose="020F0502020204030204" pitchFamily="34" charset="0"/>
                <a:ea typeface="Calibri" panose="020F0502020204030204" pitchFamily="34" charset="0"/>
              </a:rPr>
              <a:t>ניתוח מהותי של הזיקות</a:t>
            </a:r>
            <a:r>
              <a:rPr lang="he-IL" sz="2400" dirty="0">
                <a:effectLst/>
                <a:latin typeface="Calibri" panose="020F0502020204030204" pitchFamily="34" charset="0"/>
                <a:ea typeface="Calibri" panose="020F0502020204030204" pitchFamily="34" charset="0"/>
              </a:rPr>
              <a:t>, כשניתן משקל חשוב לזיקות המשקפות את </a:t>
            </a:r>
            <a:r>
              <a:rPr lang="he-IL" sz="2400" b="1" dirty="0">
                <a:effectLst/>
                <a:latin typeface="Calibri" panose="020F0502020204030204" pitchFamily="34" charset="0"/>
                <a:ea typeface="Calibri" panose="020F0502020204030204" pitchFamily="34" charset="0"/>
              </a:rPr>
              <a:t>השימוש בנכס וההנאה משירותי הרשות </a:t>
            </a:r>
            <a:r>
              <a:rPr lang="he-IL" sz="2400" dirty="0">
                <a:effectLst/>
                <a:latin typeface="Calibri" panose="020F0502020204030204" pitchFamily="34" charset="0"/>
                <a:ea typeface="Calibri" panose="020F0502020204030204" pitchFamily="34" charset="0"/>
              </a:rPr>
              <a:t>- שימוש בפועל או יכולת השליטה והשימוש בנכס </a:t>
            </a:r>
            <a:r>
              <a:rPr lang="he-IL" sz="2400" i="1" dirty="0">
                <a:effectLst/>
                <a:latin typeface="Calibri" panose="020F0502020204030204" pitchFamily="34" charset="0"/>
                <a:ea typeface="Calibri" panose="020F0502020204030204" pitchFamily="34" charset="0"/>
              </a:rPr>
              <a:t>(רע"א 7030/00 עיריית ראשל"צ נ' עו"ד </a:t>
            </a:r>
            <a:r>
              <a:rPr lang="he-IL" sz="2400" i="1" dirty="0" err="1">
                <a:effectLst/>
                <a:latin typeface="Calibri" panose="020F0502020204030204" pitchFamily="34" charset="0"/>
                <a:ea typeface="Calibri" panose="020F0502020204030204" pitchFamily="34" charset="0"/>
              </a:rPr>
              <a:t>וינבוים</a:t>
            </a:r>
            <a:r>
              <a:rPr lang="he-IL" sz="2400" i="1" dirty="0">
                <a:effectLst/>
                <a:latin typeface="Calibri" panose="020F0502020204030204" pitchFamily="34" charset="0"/>
                <a:ea typeface="Calibri" panose="020F0502020204030204" pitchFamily="34" charset="0"/>
              </a:rPr>
              <a:t>; בר"מ 7856/06 איגוד ערים איילון נ' מ"א חבל מודיעין</a:t>
            </a:r>
            <a:r>
              <a:rPr lang="he-IL" sz="2400" dirty="0">
                <a:effectLst/>
                <a:latin typeface="Calibri" panose="020F0502020204030204" pitchFamily="34" charset="0"/>
                <a:ea typeface="Calibri" panose="020F0502020204030204" pitchFamily="34" charset="0"/>
              </a:rPr>
              <a:t>].</a:t>
            </a:r>
            <a:endParaRPr lang="en-US" sz="2400" dirty="0">
              <a:effectLst/>
              <a:latin typeface="Calibri" panose="020F0502020204030204" pitchFamily="34" charset="0"/>
              <a:ea typeface="Calibri" panose="020F0502020204030204" pitchFamily="34" charset="0"/>
            </a:endParaRPr>
          </a:p>
          <a:p>
            <a:pPr marL="114300" indent="0" algn="just" rtl="1">
              <a:lnSpc>
                <a:spcPct val="150000"/>
              </a:lnSpc>
              <a:buNone/>
            </a:pPr>
            <a:endParaRPr lang="en-US" sz="23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4146653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743836" y="185651"/>
            <a:ext cx="8596668" cy="171796"/>
          </a:xfrm>
        </p:spPr>
        <p:txBody>
          <a:bodyPr>
            <a:normAutofit fontScale="90000"/>
          </a:bodyPr>
          <a:lstStyle/>
          <a:p>
            <a:endParaRPr lang="he-IL" dirty="0"/>
          </a:p>
        </p:txBody>
      </p:sp>
      <p:graphicFrame>
        <p:nvGraphicFramePr>
          <p:cNvPr id="8" name="טבלה 8">
            <a:extLst>
              <a:ext uri="{FF2B5EF4-FFF2-40B4-BE49-F238E27FC236}">
                <a16:creationId xmlns:a16="http://schemas.microsoft.com/office/drawing/2014/main" id="{07753E28-A6EE-1200-FF9D-2190A2F5D1F2}"/>
              </a:ext>
            </a:extLst>
          </p:cNvPr>
          <p:cNvGraphicFramePr>
            <a:graphicFrameLocks noGrp="1"/>
          </p:cNvGraphicFramePr>
          <p:nvPr>
            <p:ph idx="1"/>
            <p:extLst>
              <p:ext uri="{D42A27DB-BD31-4B8C-83A1-F6EECF244321}">
                <p14:modId xmlns:p14="http://schemas.microsoft.com/office/powerpoint/2010/main" val="1659271355"/>
              </p:ext>
            </p:extLst>
          </p:nvPr>
        </p:nvGraphicFramePr>
        <p:xfrm>
          <a:off x="4917154" y="481381"/>
          <a:ext cx="4517790" cy="4037720"/>
        </p:xfrm>
        <a:graphic>
          <a:graphicData uri="http://schemas.openxmlformats.org/drawingml/2006/table">
            <a:tbl>
              <a:tblPr rtl="1" bandRow="1">
                <a:tableStyleId>{5C22544A-7EE6-4342-B048-85BDC9FD1C3A}</a:tableStyleId>
              </a:tblPr>
              <a:tblGrid>
                <a:gridCol w="4517790">
                  <a:extLst>
                    <a:ext uri="{9D8B030D-6E8A-4147-A177-3AD203B41FA5}">
                      <a16:colId xmlns:a16="http://schemas.microsoft.com/office/drawing/2014/main" val="967775589"/>
                    </a:ext>
                  </a:extLst>
                </a:gridCol>
              </a:tblGrid>
              <a:tr h="479360">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he-IL" sz="2500" b="1" dirty="0">
                          <a:effectLst/>
                          <a:latin typeface="Calibri" panose="020F0502020204030204" pitchFamily="34" charset="0"/>
                          <a:ea typeface="Calibri" panose="020F0502020204030204" pitchFamily="34" charset="0"/>
                          <a:cs typeface="+mn-cs"/>
                        </a:rPr>
                        <a:t>לכאורה מבחן פשוט- </a:t>
                      </a:r>
                      <a:endParaRPr lang="he-IL" sz="2500" dirty="0">
                        <a:cs typeface="+mn-cs"/>
                      </a:endParaRPr>
                    </a:p>
                  </a:txBody>
                  <a:tcPr/>
                </a:tc>
                <a:extLst>
                  <a:ext uri="{0D108BD9-81ED-4DB2-BD59-A6C34878D82A}">
                    <a16:rowId xmlns:a16="http://schemas.microsoft.com/office/drawing/2014/main" val="1550103682"/>
                  </a:ext>
                </a:extLst>
              </a:tr>
              <a:tr h="889590">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he-IL" sz="2500" dirty="0">
                          <a:effectLst/>
                          <a:latin typeface="Calibri" panose="020F0502020204030204" pitchFamily="34" charset="0"/>
                          <a:ea typeface="Calibri" panose="020F0502020204030204" pitchFamily="34" charset="0"/>
                          <a:cs typeface="+mn-cs"/>
                        </a:rPr>
                        <a:t>שוכר – בעלים?</a:t>
                      </a:r>
                      <a:endParaRPr lang="en-US" sz="2500" dirty="0">
                        <a:effectLst/>
                        <a:latin typeface="Calibri" panose="020F0502020204030204" pitchFamily="34" charset="0"/>
                        <a:ea typeface="Calibri" panose="020F0502020204030204" pitchFamily="34" charset="0"/>
                        <a:cs typeface="+mn-cs"/>
                      </a:endParaRPr>
                    </a:p>
                    <a:p>
                      <a:pPr rtl="1"/>
                      <a:endParaRPr lang="he-IL" sz="2500" dirty="0">
                        <a:cs typeface="+mn-cs"/>
                      </a:endParaRPr>
                    </a:p>
                  </a:txBody>
                  <a:tcPr/>
                </a:tc>
                <a:extLst>
                  <a:ext uri="{0D108BD9-81ED-4DB2-BD59-A6C34878D82A}">
                    <a16:rowId xmlns:a16="http://schemas.microsoft.com/office/drawing/2014/main" val="3098550716"/>
                  </a:ext>
                </a:extLst>
              </a:tr>
              <a:tr h="889590">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he-IL" sz="2500" dirty="0">
                          <a:effectLst/>
                          <a:latin typeface="Calibri" panose="020F0502020204030204" pitchFamily="34" charset="0"/>
                          <a:ea typeface="Calibri" panose="020F0502020204030204" pitchFamily="34" charset="0"/>
                          <a:cs typeface="+mn-cs"/>
                        </a:rPr>
                        <a:t>פולש- בעלים?</a:t>
                      </a:r>
                      <a:endParaRPr lang="en-US" sz="2500" dirty="0">
                        <a:effectLst/>
                        <a:latin typeface="Calibri" panose="020F0502020204030204" pitchFamily="34" charset="0"/>
                        <a:ea typeface="Calibri" panose="020F0502020204030204" pitchFamily="34" charset="0"/>
                        <a:cs typeface="+mn-cs"/>
                      </a:endParaRPr>
                    </a:p>
                    <a:p>
                      <a:pPr rtl="1"/>
                      <a:endParaRPr lang="he-IL" sz="2500" dirty="0">
                        <a:cs typeface="+mn-cs"/>
                      </a:endParaRPr>
                    </a:p>
                  </a:txBody>
                  <a:tcPr/>
                </a:tc>
                <a:extLst>
                  <a:ext uri="{0D108BD9-81ED-4DB2-BD59-A6C34878D82A}">
                    <a16:rowId xmlns:a16="http://schemas.microsoft.com/office/drawing/2014/main" val="1053592922"/>
                  </a:ext>
                </a:extLst>
              </a:tr>
              <a:tr h="889590">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he-IL" sz="2500" dirty="0">
                          <a:effectLst/>
                          <a:latin typeface="Calibri" panose="020F0502020204030204" pitchFamily="34" charset="0"/>
                          <a:ea typeface="Calibri" panose="020F0502020204030204" pitchFamily="34" charset="0"/>
                          <a:cs typeface="+mn-cs"/>
                        </a:rPr>
                        <a:t>בעל בית מלון- מתארח?</a:t>
                      </a:r>
                      <a:endParaRPr lang="en-US" sz="2500" dirty="0">
                        <a:effectLst/>
                        <a:latin typeface="Calibri" panose="020F0502020204030204" pitchFamily="34" charset="0"/>
                        <a:ea typeface="Calibri" panose="020F0502020204030204" pitchFamily="34" charset="0"/>
                        <a:cs typeface="+mn-cs"/>
                      </a:endParaRPr>
                    </a:p>
                    <a:p>
                      <a:pPr rtl="1"/>
                      <a:endParaRPr lang="he-IL" sz="2500" dirty="0">
                        <a:cs typeface="+mn-cs"/>
                      </a:endParaRPr>
                    </a:p>
                  </a:txBody>
                  <a:tcPr/>
                </a:tc>
                <a:extLst>
                  <a:ext uri="{0D108BD9-81ED-4DB2-BD59-A6C34878D82A}">
                    <a16:rowId xmlns:a16="http://schemas.microsoft.com/office/drawing/2014/main" val="667945497"/>
                  </a:ext>
                </a:extLst>
              </a:tr>
              <a:tr h="889590">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he-IL" sz="2500" dirty="0">
                          <a:effectLst/>
                          <a:latin typeface="Calibri" panose="020F0502020204030204" pitchFamily="34" charset="0"/>
                          <a:ea typeface="Calibri" panose="020F0502020204030204" pitchFamily="34" charset="0"/>
                          <a:cs typeface="+mn-cs"/>
                        </a:rPr>
                        <a:t>בית חולים או מאושפז?</a:t>
                      </a:r>
                      <a:endParaRPr lang="en-US" sz="2500" dirty="0">
                        <a:effectLst/>
                        <a:latin typeface="Calibri" panose="020F0502020204030204" pitchFamily="34" charset="0"/>
                        <a:ea typeface="Calibri" panose="020F0502020204030204" pitchFamily="34" charset="0"/>
                        <a:cs typeface="+mn-cs"/>
                      </a:endParaRPr>
                    </a:p>
                    <a:p>
                      <a:pPr rtl="1"/>
                      <a:endParaRPr lang="he-IL" sz="2500" dirty="0">
                        <a:cs typeface="+mn-cs"/>
                      </a:endParaRPr>
                    </a:p>
                  </a:txBody>
                  <a:tcPr/>
                </a:tc>
                <a:extLst>
                  <a:ext uri="{0D108BD9-81ED-4DB2-BD59-A6C34878D82A}">
                    <a16:rowId xmlns:a16="http://schemas.microsoft.com/office/drawing/2014/main" val="3686929893"/>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
        <p:nvSpPr>
          <p:cNvPr id="10" name="תיבת טקסט 9">
            <a:extLst>
              <a:ext uri="{FF2B5EF4-FFF2-40B4-BE49-F238E27FC236}">
                <a16:creationId xmlns:a16="http://schemas.microsoft.com/office/drawing/2014/main" id="{C53B07EB-E810-C115-B2A4-1FA846EC7998}"/>
              </a:ext>
            </a:extLst>
          </p:cNvPr>
          <p:cNvSpPr txBox="1"/>
          <p:nvPr/>
        </p:nvSpPr>
        <p:spPr>
          <a:xfrm>
            <a:off x="677334" y="4764227"/>
            <a:ext cx="8596668" cy="1142172"/>
          </a:xfrm>
          <a:prstGeom prst="rect">
            <a:avLst/>
          </a:prstGeom>
          <a:noFill/>
        </p:spPr>
        <p:txBody>
          <a:bodyPr wrap="square">
            <a:spAutoFit/>
          </a:bodyPr>
          <a:lstStyle/>
          <a:p>
            <a:pPr marL="0" lvl="0" indent="0" algn="just" rtl="1">
              <a:lnSpc>
                <a:spcPct val="150000"/>
              </a:lnSpc>
              <a:spcAft>
                <a:spcPts val="800"/>
              </a:spcAft>
              <a:buNone/>
            </a:pPr>
            <a:r>
              <a:rPr lang="he-IL" sz="2400" b="1" dirty="0">
                <a:effectLst/>
                <a:latin typeface="Calibri" panose="020F0502020204030204" pitchFamily="34" charset="0"/>
                <a:ea typeface="Calibri" panose="020F0502020204030204" pitchFamily="34" charset="0"/>
              </a:rPr>
              <a:t>המשמעות: זה לא רק מי משלם, אלא כמה משלם</a:t>
            </a:r>
            <a:r>
              <a:rPr lang="he-IL" sz="2400" dirty="0">
                <a:effectLst/>
                <a:latin typeface="Calibri" panose="020F0502020204030204" pitchFamily="34" charset="0"/>
                <a:ea typeface="Calibri" panose="020F0502020204030204" pitchFamily="34" charset="0"/>
              </a:rPr>
              <a:t>- לפי איזה סיווג? והאם הוא זכאי להנחה?</a:t>
            </a:r>
            <a:endParaRPr lang="en-US" sz="2400" dirty="0">
              <a:effectLst/>
              <a:latin typeface="Calibri" panose="020F0502020204030204" pitchFamily="34" charset="0"/>
              <a:ea typeface="Calibri" panose="020F0502020204030204" pitchFamily="34" charset="0"/>
            </a:endParaRPr>
          </a:p>
        </p:txBody>
      </p:sp>
      <p:graphicFrame>
        <p:nvGraphicFramePr>
          <p:cNvPr id="11" name="טבלה 11">
            <a:extLst>
              <a:ext uri="{FF2B5EF4-FFF2-40B4-BE49-F238E27FC236}">
                <a16:creationId xmlns:a16="http://schemas.microsoft.com/office/drawing/2014/main" id="{1051BD2B-406B-0530-1795-FE87BE5A768A}"/>
              </a:ext>
            </a:extLst>
          </p:cNvPr>
          <p:cNvGraphicFramePr>
            <a:graphicFrameLocks noGrp="1"/>
          </p:cNvGraphicFramePr>
          <p:nvPr>
            <p:extLst>
              <p:ext uri="{D42A27DB-BD31-4B8C-83A1-F6EECF244321}">
                <p14:modId xmlns:p14="http://schemas.microsoft.com/office/powerpoint/2010/main" val="1187238521"/>
              </p:ext>
            </p:extLst>
          </p:nvPr>
        </p:nvGraphicFramePr>
        <p:xfrm>
          <a:off x="476310" y="492409"/>
          <a:ext cx="4440844" cy="4051628"/>
        </p:xfrm>
        <a:graphic>
          <a:graphicData uri="http://schemas.openxmlformats.org/drawingml/2006/table">
            <a:tbl>
              <a:tblPr rtl="1" bandRow="1">
                <a:tableStyleId>{5C22544A-7EE6-4342-B048-85BDC9FD1C3A}</a:tableStyleId>
              </a:tblPr>
              <a:tblGrid>
                <a:gridCol w="4440844">
                  <a:extLst>
                    <a:ext uri="{9D8B030D-6E8A-4147-A177-3AD203B41FA5}">
                      <a16:colId xmlns:a16="http://schemas.microsoft.com/office/drawing/2014/main" val="2990073468"/>
                    </a:ext>
                  </a:extLst>
                </a:gridCol>
              </a:tblGrid>
              <a:tr h="476341">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he-IL" sz="2500" b="1" dirty="0">
                          <a:effectLst/>
                          <a:latin typeface="Calibri" panose="020F0502020204030204" pitchFamily="34" charset="0"/>
                          <a:ea typeface="Calibri" panose="020F0502020204030204" pitchFamily="34" charset="0"/>
                          <a:cs typeface="+mn-cs"/>
                        </a:rPr>
                        <a:t>לעיתים מורכב- </a:t>
                      </a:r>
                    </a:p>
                  </a:txBody>
                  <a:tcPr/>
                </a:tc>
                <a:extLst>
                  <a:ext uri="{0D108BD9-81ED-4DB2-BD59-A6C34878D82A}">
                    <a16:rowId xmlns:a16="http://schemas.microsoft.com/office/drawing/2014/main" val="2290043188"/>
                  </a:ext>
                </a:extLst>
              </a:tr>
              <a:tr h="884988">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he-IL" sz="2500" dirty="0">
                          <a:effectLst/>
                          <a:latin typeface="Calibri" panose="020F0502020204030204" pitchFamily="34" charset="0"/>
                          <a:ea typeface="Calibri" panose="020F0502020204030204" pitchFamily="34" charset="0"/>
                          <a:cs typeface="+mn-cs"/>
                        </a:rPr>
                        <a:t>שוכר שמחזיר מפתח חד צדדית? </a:t>
                      </a:r>
                      <a:endParaRPr lang="he-IL" sz="2500" dirty="0">
                        <a:cs typeface="+mn-cs"/>
                      </a:endParaRPr>
                    </a:p>
                  </a:txBody>
                  <a:tcPr/>
                </a:tc>
                <a:extLst>
                  <a:ext uri="{0D108BD9-81ED-4DB2-BD59-A6C34878D82A}">
                    <a16:rowId xmlns:a16="http://schemas.microsoft.com/office/drawing/2014/main" val="4154725818"/>
                  </a:ext>
                </a:extLst>
              </a:tr>
              <a:tr h="889462">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he-IL" sz="2500" dirty="0">
                          <a:effectLst/>
                          <a:latin typeface="Calibri" panose="020F0502020204030204" pitchFamily="34" charset="0"/>
                          <a:ea typeface="Calibri" panose="020F0502020204030204" pitchFamily="34" charset="0"/>
                          <a:cs typeface="+mn-cs"/>
                        </a:rPr>
                        <a:t>קבלן שמזמין רוכש דירה לקבלת מפתח, אבל הוא לא מגיע?</a:t>
                      </a:r>
                      <a:endParaRPr lang="he-IL" sz="2500" dirty="0">
                        <a:cs typeface="+mn-cs"/>
                      </a:endParaRPr>
                    </a:p>
                  </a:txBody>
                  <a:tcPr/>
                </a:tc>
                <a:extLst>
                  <a:ext uri="{0D108BD9-81ED-4DB2-BD59-A6C34878D82A}">
                    <a16:rowId xmlns:a16="http://schemas.microsoft.com/office/drawing/2014/main" val="938044284"/>
                  </a:ext>
                </a:extLst>
              </a:tr>
              <a:tr h="881149">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he-IL" sz="2500" dirty="0">
                          <a:effectLst/>
                          <a:latin typeface="Calibri" panose="020F0502020204030204" pitchFamily="34" charset="0"/>
                          <a:ea typeface="Calibri" panose="020F0502020204030204" pitchFamily="34" charset="0"/>
                          <a:cs typeface="+mn-cs"/>
                        </a:rPr>
                        <a:t>בעל דיור מוגן או קשיש עצמאי שמתגורר ביחידה?</a:t>
                      </a:r>
                      <a:endParaRPr lang="he-IL" sz="2500" dirty="0">
                        <a:cs typeface="+mn-cs"/>
                      </a:endParaRPr>
                    </a:p>
                  </a:txBody>
                  <a:tcPr/>
                </a:tc>
                <a:extLst>
                  <a:ext uri="{0D108BD9-81ED-4DB2-BD59-A6C34878D82A}">
                    <a16:rowId xmlns:a16="http://schemas.microsoft.com/office/drawing/2014/main" val="503107144"/>
                  </a:ext>
                </a:extLst>
              </a:tr>
              <a:tr h="919688">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he-IL" sz="2500" dirty="0">
                          <a:effectLst/>
                          <a:latin typeface="Calibri" panose="020F0502020204030204" pitchFamily="34" charset="0"/>
                          <a:ea typeface="Calibri" panose="020F0502020204030204" pitchFamily="34" charset="0"/>
                          <a:cs typeface="+mn-cs"/>
                        </a:rPr>
                        <a:t>האם מפעיל של בית כלא או אסיר שמרצה מאסר עולם?</a:t>
                      </a:r>
                      <a:endParaRPr lang="he-IL" sz="2500" dirty="0">
                        <a:cs typeface="+mn-cs"/>
                      </a:endParaRPr>
                    </a:p>
                  </a:txBody>
                  <a:tcPr/>
                </a:tc>
                <a:extLst>
                  <a:ext uri="{0D108BD9-81ED-4DB2-BD59-A6C34878D82A}">
                    <a16:rowId xmlns:a16="http://schemas.microsoft.com/office/drawing/2014/main" val="761888599"/>
                  </a:ext>
                </a:extLst>
              </a:tr>
            </a:tbl>
          </a:graphicData>
        </a:graphic>
      </p:graphicFrame>
    </p:spTree>
    <p:extLst>
      <p:ext uri="{BB962C8B-B14F-4D97-AF65-F5344CB8AC3E}">
        <p14:creationId xmlns:p14="http://schemas.microsoft.com/office/powerpoint/2010/main" val="3109632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464205" y="700992"/>
            <a:ext cx="8596668" cy="759278"/>
          </a:xfrm>
        </p:spPr>
        <p:txBody>
          <a:bodyPr>
            <a:noAutofit/>
          </a:bodyPr>
          <a:lstStyle/>
          <a:p>
            <a:pPr algn="r"/>
            <a:r>
              <a:rPr lang="he-IL" sz="4000" b="1" dirty="0">
                <a:solidFill>
                  <a:schemeClr val="accent2"/>
                </a:solidFill>
                <a:effectLst/>
                <a:ea typeface="Calibri" panose="020F0502020204030204" pitchFamily="34" charset="0"/>
              </a:rPr>
              <a:t>הודעת חדילה מהחזקה</a:t>
            </a:r>
            <a:endParaRPr lang="he-IL" sz="4000"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072342" y="2069869"/>
            <a:ext cx="8753302" cy="4095428"/>
          </a:xfrm>
        </p:spPr>
        <p:txBody>
          <a:bodyPr>
            <a:normAutofit/>
          </a:bodyPr>
          <a:lstStyle/>
          <a:p>
            <a:r>
              <a:rPr lang="he-IL" sz="2500" u="sng" dirty="0"/>
              <a:t>סעיף 325 לפקודת העיריות-</a:t>
            </a:r>
          </a:p>
          <a:p>
            <a:pPr marL="0" indent="0">
              <a:buNone/>
            </a:pPr>
            <a:endParaRPr lang="he-IL" sz="2500" dirty="0"/>
          </a:p>
          <a:p>
            <a:pPr marL="400050" lvl="1" indent="0" algn="just">
              <a:spcBef>
                <a:spcPts val="360"/>
              </a:spcBef>
              <a:buNone/>
            </a:pPr>
            <a:r>
              <a:rPr lang="he-IL" sz="2500" b="0" i="0" dirty="0">
                <a:solidFill>
                  <a:srgbClr val="000000"/>
                </a:solidFill>
                <a:effectLst/>
                <a:latin typeface="Times New Roman" panose="02020603050405020304" pitchFamily="18" charset="0"/>
              </a:rPr>
              <a:t>"חדל אדם ביום מן הימים להיות בעלם או מחזיקם של קרקע או של בנין שהוא חב עליהם בארנונה לפי הוראות הפקודה, ימסור הוא או נציגו </a:t>
            </a:r>
            <a:r>
              <a:rPr lang="he-IL" sz="2500" b="1" i="0" dirty="0">
                <a:solidFill>
                  <a:srgbClr val="000000"/>
                </a:solidFill>
                <a:effectLst/>
                <a:latin typeface="Times New Roman" panose="02020603050405020304" pitchFamily="18" charset="0"/>
              </a:rPr>
              <a:t>הודעה על כך בכתב </a:t>
            </a:r>
            <a:r>
              <a:rPr lang="he-IL" sz="2500" b="1" i="0" dirty="0" err="1">
                <a:solidFill>
                  <a:srgbClr val="000000"/>
                </a:solidFill>
                <a:effectLst/>
                <a:latin typeface="Times New Roman" panose="02020603050405020304" pitchFamily="18" charset="0"/>
              </a:rPr>
              <a:t>לעיריה</a:t>
            </a:r>
            <a:r>
              <a:rPr lang="he-IL" sz="2500" b="1" i="0" dirty="0">
                <a:solidFill>
                  <a:srgbClr val="000000"/>
                </a:solidFill>
                <a:effectLst/>
                <a:latin typeface="Times New Roman" panose="02020603050405020304" pitchFamily="18" charset="0"/>
              </a:rPr>
              <a:t> ולאחר מכן </a:t>
            </a:r>
            <a:r>
              <a:rPr lang="he-IL" sz="2500" b="0" i="0" dirty="0">
                <a:solidFill>
                  <a:srgbClr val="000000"/>
                </a:solidFill>
                <a:effectLst/>
                <a:latin typeface="Times New Roman" panose="02020603050405020304" pitchFamily="18" charset="0"/>
              </a:rPr>
              <a:t>לא יהיה חייב בשיעורי ארנונה נוספים; </a:t>
            </a:r>
            <a:r>
              <a:rPr lang="he-IL" sz="2500" b="1" i="0" dirty="0">
                <a:solidFill>
                  <a:srgbClr val="000000"/>
                </a:solidFill>
                <a:effectLst/>
                <a:latin typeface="Times New Roman" panose="02020603050405020304" pitchFamily="18" charset="0"/>
              </a:rPr>
              <a:t>אין האמור גורע </a:t>
            </a:r>
            <a:r>
              <a:rPr lang="he-IL" sz="2500" b="1" i="0" dirty="0" err="1">
                <a:solidFill>
                  <a:srgbClr val="000000"/>
                </a:solidFill>
                <a:effectLst/>
                <a:latin typeface="Times New Roman" panose="02020603050405020304" pitchFamily="18" charset="0"/>
              </a:rPr>
              <a:t>מחבותו</a:t>
            </a:r>
            <a:r>
              <a:rPr lang="he-IL" sz="2500" b="1" i="0" dirty="0">
                <a:solidFill>
                  <a:srgbClr val="000000"/>
                </a:solidFill>
                <a:effectLst/>
                <a:latin typeface="Times New Roman" panose="02020603050405020304" pitchFamily="18" charset="0"/>
              </a:rPr>
              <a:t> בשיעורי הארנונה המגיעים מלפני מסירת ההודעה".</a:t>
            </a:r>
          </a:p>
          <a:p>
            <a:pPr marL="400050" lvl="1" indent="0" algn="just">
              <a:spcBef>
                <a:spcPts val="360"/>
              </a:spcBef>
              <a:buNone/>
            </a:pPr>
            <a:endParaRPr lang="he-IL" sz="2100" b="0" i="0" dirty="0">
              <a:solidFill>
                <a:srgbClr val="000000"/>
              </a:solidFill>
              <a:effectLst/>
              <a:latin typeface="Times New Roman" panose="02020603050405020304" pitchFamily="18"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501551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437804"/>
          </a:xfrm>
        </p:spPr>
        <p:txBody>
          <a:bodyPr>
            <a:normAutofit fontScale="90000"/>
          </a:bodyPr>
          <a:lstStyle/>
          <a:p>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947651"/>
            <a:ext cx="8596668" cy="4725302"/>
          </a:xfrm>
        </p:spPr>
        <p:txBody>
          <a:bodyPr>
            <a:normAutofit lnSpcReduction="10000"/>
          </a:bodyPr>
          <a:lstStyle/>
          <a:p>
            <a:pPr algn="just" rtl="1">
              <a:spcBef>
                <a:spcPts val="360"/>
              </a:spcBef>
              <a:spcAft>
                <a:spcPts val="0"/>
              </a:spcAft>
            </a:pPr>
            <a:r>
              <a:rPr lang="he-IL" sz="2500" u="sng" dirty="0">
                <a:solidFill>
                  <a:srgbClr val="000000"/>
                </a:solidFill>
                <a:latin typeface="Times New Roman" panose="02020603050405020304" pitchFamily="18" charset="0"/>
              </a:rPr>
              <a:t>סעיף 326 לפקודת העיריות</a:t>
            </a:r>
          </a:p>
          <a:p>
            <a:pPr marL="0" indent="0" algn="just" rtl="1">
              <a:spcBef>
                <a:spcPts val="360"/>
              </a:spcBef>
              <a:spcAft>
                <a:spcPts val="0"/>
              </a:spcAft>
              <a:buNone/>
            </a:pPr>
            <a:endParaRPr lang="he-IL" sz="2500" b="0" i="0" u="sng" dirty="0">
              <a:solidFill>
                <a:srgbClr val="000000"/>
              </a:solidFill>
              <a:effectLst/>
              <a:latin typeface="Times New Roman" panose="02020603050405020304" pitchFamily="18" charset="0"/>
            </a:endParaRPr>
          </a:p>
          <a:p>
            <a:pPr marL="400050" lvl="1" indent="0" algn="just">
              <a:spcBef>
                <a:spcPts val="360"/>
              </a:spcBef>
              <a:buNone/>
            </a:pPr>
            <a:r>
              <a:rPr lang="he-IL" sz="2500" b="0" i="0" dirty="0">
                <a:solidFill>
                  <a:srgbClr val="000000"/>
                </a:solidFill>
                <a:effectLst/>
                <a:latin typeface="Times New Roman" panose="02020603050405020304" pitchFamily="18" charset="0"/>
              </a:rPr>
              <a:t>"נעשה אדם בעלו או מחזיקו של נכס שמשתלמת עליו ארנונה, יהא חייב בכל שיעורי הארנונה המגיעים ממנו לאחר שנעשה בעל או מחזיק של הנכס, אלא שאם </a:t>
            </a:r>
            <a:r>
              <a:rPr lang="he-IL" sz="2500" b="0" i="0" dirty="0" err="1">
                <a:solidFill>
                  <a:srgbClr val="000000"/>
                </a:solidFill>
                <a:effectLst/>
                <a:latin typeface="Times New Roman" panose="02020603050405020304" pitchFamily="18" charset="0"/>
              </a:rPr>
              <a:t>היתה</a:t>
            </a:r>
            <a:r>
              <a:rPr lang="he-IL" sz="2500" b="0" i="0" dirty="0">
                <a:solidFill>
                  <a:srgbClr val="000000"/>
                </a:solidFill>
                <a:effectLst/>
                <a:latin typeface="Times New Roman" panose="02020603050405020304" pitchFamily="18" charset="0"/>
              </a:rPr>
              <a:t> כאן מכירה או העברה </a:t>
            </a:r>
            <a:r>
              <a:rPr lang="he-IL" sz="2500" b="1" i="0" dirty="0">
                <a:solidFill>
                  <a:srgbClr val="000000"/>
                </a:solidFill>
                <a:effectLst/>
                <a:latin typeface="Times New Roman" panose="02020603050405020304" pitchFamily="18" charset="0"/>
              </a:rPr>
              <a:t>חייבים</a:t>
            </a:r>
            <a:r>
              <a:rPr lang="he-IL" sz="2500" b="0" i="0" dirty="0">
                <a:solidFill>
                  <a:srgbClr val="000000"/>
                </a:solidFill>
                <a:effectLst/>
                <a:latin typeface="Times New Roman" panose="02020603050405020304" pitchFamily="18" charset="0"/>
              </a:rPr>
              <a:t> המוכר או המעביר או נציגיהם – ואם </a:t>
            </a:r>
            <a:r>
              <a:rPr lang="he-IL" sz="2500" b="0" i="0" dirty="0" err="1">
                <a:solidFill>
                  <a:srgbClr val="000000"/>
                </a:solidFill>
                <a:effectLst/>
                <a:latin typeface="Times New Roman" panose="02020603050405020304" pitchFamily="18" charset="0"/>
              </a:rPr>
              <a:t>היתה</a:t>
            </a:r>
            <a:r>
              <a:rPr lang="he-IL" sz="2500" b="0" i="0" dirty="0">
                <a:solidFill>
                  <a:srgbClr val="000000"/>
                </a:solidFill>
                <a:effectLst/>
                <a:latin typeface="Times New Roman" panose="02020603050405020304" pitchFamily="18" charset="0"/>
              </a:rPr>
              <a:t> כאן השכרה לתקופה של שנה או יותר חייבים המשכיר או נציגו – למסור </a:t>
            </a:r>
            <a:r>
              <a:rPr lang="he-IL" sz="2500" b="0" i="0" dirty="0" err="1">
                <a:solidFill>
                  <a:srgbClr val="000000"/>
                </a:solidFill>
                <a:effectLst/>
                <a:latin typeface="Times New Roman" panose="02020603050405020304" pitchFamily="18" charset="0"/>
              </a:rPr>
              <a:t>לעיריה</a:t>
            </a:r>
            <a:r>
              <a:rPr lang="he-IL" sz="2500" b="0" i="0" dirty="0">
                <a:solidFill>
                  <a:srgbClr val="000000"/>
                </a:solidFill>
                <a:effectLst/>
                <a:latin typeface="Times New Roman" panose="02020603050405020304" pitchFamily="18" charset="0"/>
              </a:rPr>
              <a:t> הודעה על העסקה כאמור, ובה יפרשו שמו של הקונה, הנעבר או השוכר; </a:t>
            </a:r>
            <a:r>
              <a:rPr lang="he-IL" sz="2500" b="1" i="0" dirty="0">
                <a:solidFill>
                  <a:srgbClr val="000000"/>
                </a:solidFill>
                <a:effectLst/>
                <a:latin typeface="Times New Roman" panose="02020603050405020304" pitchFamily="18" charset="0"/>
              </a:rPr>
              <a:t>כל עוד לא ניתנה הודעה כאמור, יהיו המוכר, המעביר או המשכיר חייבים בארנונה</a:t>
            </a:r>
            <a:r>
              <a:rPr lang="he-IL" sz="2500" b="0" i="0" dirty="0">
                <a:solidFill>
                  <a:srgbClr val="000000"/>
                </a:solidFill>
                <a:effectLst/>
                <a:latin typeface="Times New Roman" panose="02020603050405020304" pitchFamily="18" charset="0"/>
              </a:rPr>
              <a:t> שהקונה, הנעבר או השוכר היו חייבים לשלם ולא שילמו; </a:t>
            </a:r>
            <a:r>
              <a:rPr lang="he-IL" sz="2500" b="1" i="0" dirty="0">
                <a:solidFill>
                  <a:srgbClr val="000000"/>
                </a:solidFill>
                <a:effectLst/>
                <a:latin typeface="Times New Roman" panose="02020603050405020304" pitchFamily="18" charset="0"/>
              </a:rPr>
              <a:t>בהשכרה לתקופה הקצרה משנה אחת, יהיה המשכיר חייב בארנונה".</a:t>
            </a: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2942571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326967"/>
            <a:ext cx="8596668" cy="762001"/>
          </a:xfrm>
        </p:spPr>
        <p:txBody>
          <a:bodyPr>
            <a:normAutofit/>
          </a:bodyPr>
          <a:lstStyle/>
          <a:p>
            <a:pPr algn="r"/>
            <a:r>
              <a:rPr lang="he-IL" sz="4000" b="1" dirty="0">
                <a:solidFill>
                  <a:schemeClr val="accent2"/>
                </a:solidFill>
              </a:rPr>
              <a:t>מתי תוכר הודעת חדילה מחזקה</a:t>
            </a: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307571" y="1212902"/>
            <a:ext cx="9576261" cy="5029956"/>
          </a:xfrm>
        </p:spPr>
        <p:txBody>
          <a:bodyPr>
            <a:normAutofit/>
          </a:bodyPr>
          <a:lstStyle/>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על בעלים/ מחזיק מוטלת </a:t>
            </a:r>
            <a:r>
              <a:rPr lang="he-IL" sz="2500" b="1" dirty="0">
                <a:effectLst/>
                <a:latin typeface="Calibri" panose="020F0502020204030204" pitchFamily="34" charset="0"/>
                <a:ea typeface="Calibri" panose="020F0502020204030204" pitchFamily="34" charset="0"/>
              </a:rPr>
              <a:t>חובה להודיע בכתב </a:t>
            </a:r>
            <a:r>
              <a:rPr lang="he-IL" sz="2500" dirty="0">
                <a:effectLst/>
                <a:latin typeface="Calibri" panose="020F0502020204030204" pitchFamily="34" charset="0"/>
                <a:ea typeface="Calibri" panose="020F0502020204030204" pitchFamily="34" charset="0"/>
              </a:rPr>
              <a:t>לעירייה על חדילתו מהחזקת הנכס כתנאי לפקיעת </a:t>
            </a:r>
            <a:r>
              <a:rPr lang="he-IL" sz="2500" dirty="0" err="1">
                <a:effectLst/>
                <a:latin typeface="Calibri" panose="020F0502020204030204" pitchFamily="34" charset="0"/>
                <a:ea typeface="Calibri" panose="020F0502020204030204" pitchFamily="34" charset="0"/>
              </a:rPr>
              <a:t>חבותו</a:t>
            </a:r>
            <a:r>
              <a:rPr lang="he-IL" sz="2500" dirty="0">
                <a:effectLst/>
                <a:latin typeface="Calibri" panose="020F0502020204030204" pitchFamily="34" charset="0"/>
                <a:ea typeface="Calibri" panose="020F0502020204030204" pitchFamily="34" charset="0"/>
              </a:rPr>
              <a:t> בתשלום ארנונה עתידי. כל עוד לא נמסרה הודעה בכתב- הוא ימשיך לחוב בארנונה.</a:t>
            </a:r>
            <a:endParaRPr lang="en-US" sz="2500" dirty="0">
              <a:effectLst/>
              <a:latin typeface="Calibri" panose="020F0502020204030204" pitchFamily="34" charset="0"/>
              <a:ea typeface="Calibri" panose="020F0502020204030204" pitchFamily="34" charset="0"/>
            </a:endParaRPr>
          </a:p>
          <a:p>
            <a:pPr lvl="0" algn="just" rtl="1">
              <a:lnSpc>
                <a:spcPct val="150000"/>
              </a:lnSpc>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הטלת חובת הודעה אקטיבית על המחזיק, והסנקציה בצדה, נועדו </a:t>
            </a:r>
            <a:r>
              <a:rPr lang="he-IL" sz="2500" b="1" dirty="0">
                <a:effectLst/>
                <a:latin typeface="Calibri" panose="020F0502020204030204" pitchFamily="34" charset="0"/>
                <a:ea typeface="Calibri" panose="020F0502020204030204" pitchFamily="34" charset="0"/>
              </a:rPr>
              <a:t>להקל את הנטל המוטל על העירייה </a:t>
            </a:r>
            <a:r>
              <a:rPr lang="he-IL" sz="2500" dirty="0">
                <a:effectLst/>
                <a:latin typeface="Calibri" panose="020F0502020204030204" pitchFamily="34" charset="0"/>
                <a:ea typeface="Calibri" panose="020F0502020204030204" pitchFamily="34" charset="0"/>
              </a:rPr>
              <a:t>לבדוק כל הזמן האם חלו שינויי מחזיקים.</a:t>
            </a:r>
            <a:endParaRPr lang="en-US" sz="2500" dirty="0">
              <a:effectLst/>
              <a:latin typeface="Calibri" panose="020F0502020204030204" pitchFamily="34" charset="0"/>
              <a:ea typeface="Calibri" panose="020F0502020204030204" pitchFamily="34" charset="0"/>
            </a:endParaRPr>
          </a:p>
          <a:p>
            <a:pPr lvl="0" algn="just" rtl="1">
              <a:lnSpc>
                <a:spcPct val="150000"/>
              </a:lnSpc>
              <a:spcAft>
                <a:spcPts val="800"/>
              </a:spcAft>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ככלל, לא מוטלת על העירייה חובת בירור זהות המחזיק בנכס </a:t>
            </a:r>
            <a:r>
              <a:rPr lang="he-IL" sz="2500" dirty="0">
                <a:effectLst/>
                <a:latin typeface="Calibri" panose="020F0502020204030204" pitchFamily="34" charset="0"/>
                <a:ea typeface="Calibri" panose="020F0502020204030204" pitchFamily="34" charset="0"/>
              </a:rPr>
              <a:t>והיא רשאית להסתפק בהודעת המחזיק / הבעלים, למעט במקרים חריגים.</a:t>
            </a:r>
            <a:endParaRPr lang="en-US" sz="25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2349081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0" y="958734"/>
            <a:ext cx="9509760" cy="794616"/>
          </a:xfrm>
        </p:spPr>
        <p:txBody>
          <a:bodyPr>
            <a:normAutofit fontScale="90000"/>
          </a:bodyPr>
          <a:lstStyle/>
          <a:p>
            <a:pPr algn="r"/>
            <a:r>
              <a:rPr lang="he-IL" sz="2800" u="sng" dirty="0" err="1">
                <a:solidFill>
                  <a:schemeClr val="tx1"/>
                </a:solidFill>
                <a:effectLst/>
                <a:latin typeface="Calibri" panose="020F0502020204030204" pitchFamily="34" charset="0"/>
                <a:ea typeface="Calibri" panose="020F0502020204030204" pitchFamily="34" charset="0"/>
                <a:cs typeface="+mn-cs"/>
              </a:rPr>
              <a:t>בר"ם</a:t>
            </a:r>
            <a:r>
              <a:rPr lang="he-IL" sz="2800" u="sng" dirty="0">
                <a:solidFill>
                  <a:schemeClr val="tx1"/>
                </a:solidFill>
                <a:effectLst/>
                <a:latin typeface="Calibri" panose="020F0502020204030204" pitchFamily="34" charset="0"/>
                <a:ea typeface="Calibri" panose="020F0502020204030204" pitchFamily="34" charset="0"/>
                <a:cs typeface="+mn-cs"/>
              </a:rPr>
              <a:t> 867/06 מנהלת הארנונה בעיריית חיפה נ' דור אנרגיה (1988) בע"מ </a:t>
            </a:r>
            <a:br>
              <a:rPr lang="en-US" sz="3600" dirty="0">
                <a:effectLst/>
                <a:latin typeface="Calibri" panose="020F0502020204030204" pitchFamily="34" charset="0"/>
                <a:ea typeface="Calibri" panose="020F0502020204030204" pitchFamily="34" charset="0"/>
              </a:rPr>
            </a:br>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552643" y="1853739"/>
            <a:ext cx="8596668" cy="5309842"/>
          </a:xfrm>
        </p:spPr>
        <p:txBody>
          <a:bodyPr/>
          <a:lstStyle/>
          <a:p>
            <a:pPr algn="just"/>
            <a:r>
              <a:rPr lang="he-IL" sz="2500" dirty="0">
                <a:effectLst/>
                <a:latin typeface="Calibri" panose="020F0502020204030204" pitchFamily="34" charset="0"/>
                <a:ea typeface="Calibri" panose="020F0502020204030204" pitchFamily="34" charset="0"/>
              </a:rPr>
              <a:t>ייתכנו נסיבות מיוחדות בהן הרשות המקומית לא תוכל לעצום עיניים ולהמשיך לשלוח הודעות חיוב בארנונה לנישום שלא משלם, תוך התעלמות מנתונים "זועקים לשמיים".</a:t>
            </a:r>
          </a:p>
          <a:p>
            <a:pPr marL="0" indent="0" algn="just">
              <a:buNone/>
            </a:pPr>
            <a:endParaRPr lang="he-IL" sz="2500" dirty="0">
              <a:effectLst/>
              <a:latin typeface="Calibri" panose="020F0502020204030204" pitchFamily="34" charset="0"/>
              <a:ea typeface="Calibri" panose="020F0502020204030204" pitchFamily="34" charset="0"/>
            </a:endParaRPr>
          </a:p>
          <a:p>
            <a:pPr algn="just"/>
            <a:r>
              <a:rPr lang="he-IL" sz="2500" dirty="0">
                <a:latin typeface="Calibri" panose="020F0502020204030204" pitchFamily="34" charset="0"/>
                <a:ea typeface="Calibri" panose="020F0502020204030204" pitchFamily="34" charset="0"/>
              </a:rPr>
              <a:t>הדבר </a:t>
            </a:r>
            <a:r>
              <a:rPr lang="he-IL" sz="2500" dirty="0">
                <a:effectLst/>
                <a:latin typeface="Calibri" panose="020F0502020204030204" pitchFamily="34" charset="0"/>
                <a:ea typeface="Calibri" panose="020F0502020204030204" pitchFamily="34" charset="0"/>
              </a:rPr>
              <a:t>תלוי במשך הזמן שחלף במהלכו לא שולם חוב הארנונה, גובה החוב שהצטבר, קיומה ידיעה פוזיטיבית של מחלקות אחרות בעירייה אודות הפסקת החזקתו של הנישום בנכס</a:t>
            </a:r>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859217" y="6202076"/>
            <a:ext cx="4452729" cy="609600"/>
          </a:xfrm>
          <a:prstGeom prst="rect">
            <a:avLst/>
          </a:prstGeom>
          <a:noFill/>
          <a:ln>
            <a:noFill/>
          </a:ln>
        </p:spPr>
      </p:pic>
    </p:spTree>
    <p:extLst>
      <p:ext uri="{BB962C8B-B14F-4D97-AF65-F5344CB8AC3E}">
        <p14:creationId xmlns:p14="http://schemas.microsoft.com/office/powerpoint/2010/main" val="1202740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182880" y="0"/>
            <a:ext cx="9584575" cy="1320800"/>
          </a:xfrm>
        </p:spPr>
        <p:txBody>
          <a:bodyPr>
            <a:normAutofit fontScale="90000"/>
          </a:bodyPr>
          <a:lstStyle/>
          <a:p>
            <a:pPr algn="r"/>
            <a:r>
              <a:rPr lang="he-IL" sz="4000" b="1" dirty="0">
                <a:solidFill>
                  <a:schemeClr val="accent2"/>
                </a:solidFill>
                <a:effectLst/>
                <a:latin typeface="Calibri" panose="020F0502020204030204" pitchFamily="34" charset="0"/>
                <a:ea typeface="Calibri" panose="020F0502020204030204" pitchFamily="34" charset="0"/>
              </a:rPr>
              <a:t>דוגמאות נוספות של העדפת השיקול של הקלת הגבייה, על פני אי הנוחות לנישום-</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1320800"/>
            <a:ext cx="8596668" cy="4720563"/>
          </a:xfrm>
        </p:spPr>
        <p:txBody>
          <a:bodyPr>
            <a:normAutofit fontScale="92500" lnSpcReduction="20000"/>
          </a:bodyPr>
          <a:lstStyle/>
          <a:p>
            <a:pPr lvl="0" algn="just" rtl="1">
              <a:lnSpc>
                <a:spcPct val="150000"/>
              </a:lnSpc>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בעלות משותפת </a:t>
            </a:r>
            <a:r>
              <a:rPr lang="he-IL" sz="2500" dirty="0">
                <a:effectLst/>
                <a:latin typeface="Calibri" panose="020F0502020204030204" pitchFamily="34" charset="0"/>
                <a:ea typeface="Calibri" panose="020F0502020204030204" pitchFamily="34" charset="0"/>
              </a:rPr>
              <a:t>(</a:t>
            </a:r>
            <a:r>
              <a:rPr lang="he-IL" sz="2500" u="sng" dirty="0">
                <a:effectLst/>
                <a:latin typeface="Calibri" panose="020F0502020204030204" pitchFamily="34" charset="0"/>
                <a:ea typeface="Calibri" panose="020F0502020204030204" pitchFamily="34" charset="0"/>
              </a:rPr>
              <a:t>סעיפים 306 ו-319 לפק')- </a:t>
            </a:r>
            <a:r>
              <a:rPr lang="he-IL" sz="2500" dirty="0">
                <a:effectLst/>
                <a:latin typeface="Calibri" panose="020F0502020204030204" pitchFamily="34" charset="0"/>
                <a:ea typeface="Calibri" panose="020F0502020204030204" pitchFamily="34" charset="0"/>
              </a:rPr>
              <a:t>ארנונה על נכס בבעלות משותפת, ניתן לגבותה מכל אחד הבעלים המשותפים והוא יהיה זכאי להשתתפות שאר הבעלים כל אחד לפי חלקו היחסי.  </a:t>
            </a:r>
            <a:endParaRPr lang="en-US" sz="2500" dirty="0">
              <a:effectLst/>
              <a:latin typeface="Calibri" panose="020F0502020204030204" pitchFamily="34" charset="0"/>
              <a:ea typeface="Calibri" panose="020F0502020204030204" pitchFamily="34" charset="0"/>
            </a:endParaRPr>
          </a:p>
          <a:p>
            <a:pPr lvl="0" algn="just" rtl="1">
              <a:lnSpc>
                <a:spcPct val="150000"/>
              </a:lnSpc>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דייר משנה- </a:t>
            </a:r>
            <a:r>
              <a:rPr lang="he-IL" sz="2500" dirty="0">
                <a:effectLst/>
                <a:latin typeface="Calibri" panose="020F0502020204030204" pitchFamily="34" charset="0"/>
                <a:ea typeface="Calibri" panose="020F0502020204030204" pitchFamily="34" charset="0"/>
              </a:rPr>
              <a:t>מוגדר </a:t>
            </a:r>
            <a:r>
              <a:rPr lang="he-IL" sz="2500" u="sng" dirty="0" err="1">
                <a:effectLst/>
                <a:latin typeface="Calibri" panose="020F0502020204030204" pitchFamily="34" charset="0"/>
                <a:ea typeface="Calibri" panose="020F0502020204030204" pitchFamily="34" charset="0"/>
              </a:rPr>
              <a:t>בסע</a:t>
            </a:r>
            <a:r>
              <a:rPr lang="he-IL" sz="2500" u="sng" dirty="0">
                <a:effectLst/>
                <a:latin typeface="Calibri" panose="020F0502020204030204" pitchFamily="34" charset="0"/>
                <a:ea typeface="Calibri" panose="020F0502020204030204" pitchFamily="34" charset="0"/>
              </a:rPr>
              <a:t>' 269 לפק' </a:t>
            </a:r>
            <a:r>
              <a:rPr lang="he-IL" sz="2500" dirty="0">
                <a:effectLst/>
                <a:latin typeface="Calibri" panose="020F0502020204030204" pitchFamily="34" charset="0"/>
                <a:ea typeface="Calibri" panose="020F0502020204030204" pitchFamily="34" charset="0"/>
              </a:rPr>
              <a:t>כ"</a:t>
            </a:r>
            <a:r>
              <a:rPr lang="he-IL" sz="2500" i="0" dirty="0">
                <a:solidFill>
                  <a:srgbClr val="000000"/>
                </a:solidFill>
                <a:effectLst/>
                <a:latin typeface="FrankRuehl" panose="020E0503060101010101" pitchFamily="34" charset="-79"/>
              </a:rPr>
              <a:t>אדם הגר בחדר, או בחלק מחדר, של בנין שאחר מחזיק בו, והמשלם למחזיק דמי שכירות בעדו".</a:t>
            </a:r>
            <a:endParaRPr lang="he-IL" sz="2500" dirty="0">
              <a:effectLst/>
              <a:latin typeface="Calibri" panose="020F0502020204030204" pitchFamily="34" charset="0"/>
              <a:ea typeface="Calibri" panose="020F0502020204030204" pitchFamily="34" charset="0"/>
            </a:endParaRPr>
          </a:p>
          <a:p>
            <a:pPr lvl="0" algn="just" rtl="1">
              <a:lnSpc>
                <a:spcPct val="150000"/>
              </a:lnSpc>
              <a:buFont typeface="Wingdings" panose="05000000000000000000" pitchFamily="2" charset="2"/>
              <a:buChar char="Ø"/>
            </a:pPr>
            <a:r>
              <a:rPr lang="he-IL" sz="2500" b="0" i="0" u="sng" dirty="0">
                <a:solidFill>
                  <a:srgbClr val="000000"/>
                </a:solidFill>
                <a:effectLst/>
                <a:latin typeface="Times New Roman" panose="02020603050405020304" pitchFamily="18" charset="0"/>
              </a:rPr>
              <a:t>סע' 327 (א) לפק':</a:t>
            </a:r>
            <a:r>
              <a:rPr lang="he-IL" sz="2500" b="0" i="0" dirty="0">
                <a:solidFill>
                  <a:srgbClr val="000000"/>
                </a:solidFill>
                <a:effectLst/>
                <a:latin typeface="Times New Roman" panose="02020603050405020304" pitchFamily="18" charset="0"/>
              </a:rPr>
              <a:t>- "הושכרו חדר או חדרים </a:t>
            </a:r>
            <a:r>
              <a:rPr lang="he-IL" sz="2500" b="0" i="0" dirty="0" err="1">
                <a:solidFill>
                  <a:srgbClr val="000000"/>
                </a:solidFill>
                <a:effectLst/>
                <a:latin typeface="Times New Roman" panose="02020603050405020304" pitchFamily="18" charset="0"/>
              </a:rPr>
              <a:t>בבנין</a:t>
            </a:r>
            <a:r>
              <a:rPr lang="he-IL" sz="2500" b="0" i="0" dirty="0">
                <a:solidFill>
                  <a:srgbClr val="000000"/>
                </a:solidFill>
                <a:effectLst/>
                <a:latin typeface="Times New Roman" panose="02020603050405020304" pitchFamily="18" charset="0"/>
              </a:rPr>
              <a:t> לדייר משנה, יגבה מחזיק </a:t>
            </a:r>
            <a:r>
              <a:rPr lang="he-IL" sz="2500" b="0" i="0" dirty="0" err="1">
                <a:solidFill>
                  <a:srgbClr val="000000"/>
                </a:solidFill>
                <a:effectLst/>
                <a:latin typeface="Times New Roman" panose="02020603050405020304" pitchFamily="18" charset="0"/>
              </a:rPr>
              <a:t>הבנין</a:t>
            </a:r>
            <a:r>
              <a:rPr lang="he-IL" sz="2500" b="0" i="0" dirty="0">
                <a:solidFill>
                  <a:srgbClr val="000000"/>
                </a:solidFill>
                <a:effectLst/>
                <a:latin typeface="Times New Roman" panose="02020603050405020304" pitchFamily="18" charset="0"/>
              </a:rPr>
              <a:t> מדייר המשנה חלק יחסי מסכום הארנונה ששילם, או שיש לשלמו, בעד </a:t>
            </a:r>
            <a:r>
              <a:rPr lang="he-IL" sz="2500" b="0" i="0" dirty="0" err="1">
                <a:solidFill>
                  <a:srgbClr val="000000"/>
                </a:solidFill>
                <a:effectLst/>
                <a:latin typeface="Times New Roman" panose="02020603050405020304" pitchFamily="18" charset="0"/>
              </a:rPr>
              <a:t>הבנין</a:t>
            </a:r>
            <a:r>
              <a:rPr lang="he-IL" sz="2500" b="0" i="0" dirty="0">
                <a:solidFill>
                  <a:srgbClr val="000000"/>
                </a:solidFill>
                <a:effectLst/>
                <a:latin typeface="Times New Roman" panose="02020603050405020304" pitchFamily="18" charset="0"/>
              </a:rPr>
              <a:t>, ושיעורו של החלק היחסי יהיה כיחס שבין שוויו לצורך ארנונה של המושכר... לבין שוויו כאמור של כל </a:t>
            </a:r>
            <a:r>
              <a:rPr lang="he-IL" sz="2500" b="0" i="0" dirty="0" err="1">
                <a:solidFill>
                  <a:srgbClr val="000000"/>
                </a:solidFill>
                <a:effectLst/>
                <a:latin typeface="Times New Roman" panose="02020603050405020304" pitchFamily="18" charset="0"/>
              </a:rPr>
              <a:t>הבנין</a:t>
            </a:r>
            <a:r>
              <a:rPr lang="he-IL" sz="2500" b="0" i="0" dirty="0">
                <a:solidFill>
                  <a:srgbClr val="000000"/>
                </a:solidFill>
                <a:effectLst/>
                <a:latin typeface="Times New Roman" panose="02020603050405020304" pitchFamily="18" charset="0"/>
              </a:rPr>
              <a:t>".</a:t>
            </a:r>
            <a:endParaRPr lang="en-US" sz="25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875920" y="6124467"/>
            <a:ext cx="4452729" cy="609600"/>
          </a:xfrm>
          <a:prstGeom prst="rect">
            <a:avLst/>
          </a:prstGeom>
          <a:noFill/>
          <a:ln>
            <a:noFill/>
          </a:ln>
        </p:spPr>
      </p:pic>
    </p:spTree>
    <p:extLst>
      <p:ext uri="{BB962C8B-B14F-4D97-AF65-F5344CB8AC3E}">
        <p14:creationId xmlns:p14="http://schemas.microsoft.com/office/powerpoint/2010/main" val="18451368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1463041"/>
            <a:ext cx="8596668" cy="4578322"/>
          </a:xfrm>
        </p:spPr>
        <p:txBody>
          <a:bodyPr>
            <a:normAutofit/>
          </a:bodyPr>
          <a:lstStyle/>
          <a:p>
            <a:pPr lvl="0" algn="just" rtl="1">
              <a:lnSpc>
                <a:spcPct val="150000"/>
              </a:lnSpc>
              <a:spcAft>
                <a:spcPts val="800"/>
              </a:spcAft>
              <a:buFont typeface="Wingdings" panose="05000000000000000000" pitchFamily="2" charset="2"/>
              <a:buChar char="Ø"/>
            </a:pPr>
            <a:r>
              <a:rPr lang="he-IL" sz="2500" b="1" dirty="0">
                <a:effectLst/>
                <a:latin typeface="Calibri" panose="020F0502020204030204" pitchFamily="34" charset="0"/>
                <a:ea typeface="Calibri" panose="020F0502020204030204" pitchFamily="34" charset="0"/>
              </a:rPr>
              <a:t>שכירות לתקופה הקצרה משנה</a:t>
            </a:r>
            <a:r>
              <a:rPr lang="he-IL" sz="2500" dirty="0">
                <a:effectLst/>
                <a:latin typeface="Calibri" panose="020F0502020204030204" pitchFamily="34" charset="0"/>
                <a:ea typeface="Calibri" panose="020F0502020204030204" pitchFamily="34" charset="0"/>
              </a:rPr>
              <a:t> - תיקון משנת 1994, שנועד לפתור בעיה שיצרו קבוצות מסוימות של שוכרים לתקופות קצרות משנה (סטודנטים, פועלים, תיירים, דירות </a:t>
            </a:r>
            <a:r>
              <a:rPr lang="en-US" sz="2500" dirty="0">
                <a:effectLst/>
                <a:latin typeface="David" panose="020E0502060401010101" pitchFamily="34" charset="-79"/>
                <a:ea typeface="Calibri" panose="020F0502020204030204" pitchFamily="34" charset="0"/>
              </a:rPr>
              <a:t>B</a:t>
            </a:r>
            <a:r>
              <a:rPr lang="he-IL" sz="2500" dirty="0">
                <a:effectLst/>
                <a:latin typeface="Calibri" panose="020F0502020204030204" pitchFamily="34" charset="0"/>
                <a:ea typeface="Calibri" panose="020F0502020204030204" pitchFamily="34" charset="0"/>
              </a:rPr>
              <a:t>&amp;</a:t>
            </a:r>
            <a:r>
              <a:rPr lang="en-US" sz="2500" dirty="0">
                <a:effectLst/>
                <a:latin typeface="David" panose="020E0502060401010101" pitchFamily="34" charset="-79"/>
                <a:ea typeface="Calibri" panose="020F0502020204030204" pitchFamily="34" charset="0"/>
              </a:rPr>
              <a:t>AB</a:t>
            </a:r>
            <a:r>
              <a:rPr lang="he-IL" sz="2500" dirty="0">
                <a:effectLst/>
                <a:latin typeface="David" panose="020E0502060401010101" pitchFamily="34" charset="-79"/>
                <a:ea typeface="Calibri" panose="020F0502020204030204" pitchFamily="34" charset="0"/>
              </a:rPr>
              <a:t>, </a:t>
            </a:r>
            <a:r>
              <a:rPr lang="he-IL" sz="2500" dirty="0">
                <a:effectLst/>
                <a:latin typeface="Calibri" panose="020F0502020204030204" pitchFamily="34" charset="0"/>
                <a:ea typeface="Calibri" panose="020F0502020204030204" pitchFamily="34" charset="0"/>
              </a:rPr>
              <a:t>נוודים דיגיטליים ). </a:t>
            </a:r>
          </a:p>
          <a:p>
            <a:pPr lvl="0" algn="just" rtl="1">
              <a:lnSpc>
                <a:spcPct val="150000"/>
              </a:lnSpc>
              <a:spcAft>
                <a:spcPts val="800"/>
              </a:spcAft>
              <a:buFont typeface="Wingdings" panose="05000000000000000000" pitchFamily="2" charset="2"/>
              <a:buChar char="Ø"/>
            </a:pPr>
            <a:r>
              <a:rPr lang="he-IL" sz="2500" dirty="0">
                <a:effectLst/>
                <a:latin typeface="Calibri" panose="020F0502020204030204" pitchFamily="34" charset="0"/>
                <a:ea typeface="Calibri" panose="020F0502020204030204" pitchFamily="34" charset="0"/>
              </a:rPr>
              <a:t>חריג זה יש לפרשו בצורה מצמצמת ואין להחילו למפרע (</a:t>
            </a:r>
            <a:r>
              <a:rPr lang="he-IL" sz="2500" i="1" dirty="0">
                <a:effectLst/>
                <a:latin typeface="Calibri" panose="020F0502020204030204" pitchFamily="34" charset="0"/>
                <a:ea typeface="Calibri" panose="020F0502020204030204" pitchFamily="34" charset="0"/>
              </a:rPr>
              <a:t>ת"א 51064/00 עיריית הרצליה נ' </a:t>
            </a:r>
            <a:r>
              <a:rPr lang="he-IL" sz="2500" i="1" dirty="0" err="1">
                <a:effectLst/>
                <a:latin typeface="Calibri" panose="020F0502020204030204" pitchFamily="34" charset="0"/>
                <a:ea typeface="Calibri" panose="020F0502020204030204" pitchFamily="34" charset="0"/>
              </a:rPr>
              <a:t>קלינמן</a:t>
            </a:r>
            <a:r>
              <a:rPr lang="he-IL" sz="2500" i="1" dirty="0">
                <a:effectLst/>
                <a:latin typeface="Calibri" panose="020F0502020204030204" pitchFamily="34" charset="0"/>
                <a:ea typeface="Calibri" panose="020F0502020204030204" pitchFamily="34" charset="0"/>
              </a:rPr>
              <a:t> ; ת"א  51064/00 עיריית הרצליה נ' הגין</a:t>
            </a:r>
            <a:r>
              <a:rPr lang="he-IL" sz="2500" dirty="0">
                <a:effectLst/>
                <a:latin typeface="Calibri" panose="020F0502020204030204" pitchFamily="34" charset="0"/>
                <a:ea typeface="Calibri" panose="020F0502020204030204" pitchFamily="34" charset="0"/>
              </a:rPr>
              <a:t>).</a:t>
            </a:r>
            <a:endParaRPr lang="en-US" sz="25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1386341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D5BD1F0-810E-FA83-31A4-558DAE59CC31}"/>
              </a:ext>
            </a:extLst>
          </p:cNvPr>
          <p:cNvSpPr>
            <a:spLocks noGrp="1"/>
          </p:cNvSpPr>
          <p:nvPr>
            <p:ph type="ctrTitle"/>
          </p:nvPr>
        </p:nvSpPr>
        <p:spPr>
          <a:xfrm>
            <a:off x="1507067" y="2953936"/>
            <a:ext cx="7358637" cy="1096900"/>
          </a:xfrm>
        </p:spPr>
        <p:txBody>
          <a:bodyPr/>
          <a:lstStyle/>
          <a:p>
            <a:br>
              <a:rPr lang="he-IL" dirty="0"/>
            </a:br>
            <a:r>
              <a:rPr lang="he-IL" sz="8000" b="1" dirty="0">
                <a:solidFill>
                  <a:schemeClr val="accent2"/>
                </a:solidFill>
              </a:rPr>
              <a:t>סיווגים בארנונה </a:t>
            </a:r>
            <a:r>
              <a:rPr lang="he-IL" dirty="0">
                <a:solidFill>
                  <a:schemeClr val="accent2"/>
                </a:solidFill>
              </a:rPr>
              <a:t>עו"ד שגית אביבי גליקסמן</a:t>
            </a:r>
            <a:br>
              <a:rPr lang="he-IL" dirty="0">
                <a:solidFill>
                  <a:schemeClr val="accent2"/>
                </a:solidFill>
              </a:rPr>
            </a:br>
            <a:endParaRPr lang="he-IL" dirty="0">
              <a:solidFill>
                <a:schemeClr val="accent2"/>
              </a:solidFill>
            </a:endParaRPr>
          </a:p>
        </p:txBody>
      </p:sp>
      <p:sp>
        <p:nvSpPr>
          <p:cNvPr id="3" name="כותרת משנה 2">
            <a:extLst>
              <a:ext uri="{FF2B5EF4-FFF2-40B4-BE49-F238E27FC236}">
                <a16:creationId xmlns:a16="http://schemas.microsoft.com/office/drawing/2014/main" id="{2EF48D93-5B62-0A3F-F1B4-0588861A819A}"/>
              </a:ext>
            </a:extLst>
          </p:cNvPr>
          <p:cNvSpPr>
            <a:spLocks noGrp="1"/>
          </p:cNvSpPr>
          <p:nvPr>
            <p:ph type="subTitle" idx="1"/>
          </p:nvPr>
        </p:nvSpPr>
        <p:spPr/>
        <p:txBody>
          <a:bodyPr>
            <a:normAutofit fontScale="92500"/>
          </a:bodyPr>
          <a:lstStyle/>
          <a:p>
            <a:r>
              <a:rPr lang="he-IL" sz="4800" dirty="0">
                <a:solidFill>
                  <a:schemeClr val="accent2"/>
                </a:solidFill>
              </a:rPr>
              <a:t>    קורס גזברים מחזור כ"ט תשפ"ב</a:t>
            </a:r>
            <a:endParaRPr lang="he-IL" sz="4800" dirty="0"/>
          </a:p>
        </p:txBody>
      </p:sp>
      <p:sp>
        <p:nvSpPr>
          <p:cNvPr id="4" name="מציין מיקום של כותרת תחתונה 3">
            <a:extLst>
              <a:ext uri="{FF2B5EF4-FFF2-40B4-BE49-F238E27FC236}">
                <a16:creationId xmlns:a16="http://schemas.microsoft.com/office/drawing/2014/main" id="{3F9284A5-B208-056C-25DC-80CAB12FAF24}"/>
              </a:ext>
            </a:extLst>
          </p:cNvPr>
          <p:cNvSpPr>
            <a:spLocks noGrp="1"/>
          </p:cNvSpPr>
          <p:nvPr>
            <p:ph type="ftr" sz="quarter" idx="11"/>
          </p:nvPr>
        </p:nvSpPr>
        <p:spPr/>
        <p:txBody>
          <a:bodyPr/>
          <a:lstStyle/>
          <a:p>
            <a:pPr algn="r"/>
            <a:r>
              <a:rPr lang="he-IL"/>
              <a:t>© כל הזכויות שמורות </a:t>
            </a:r>
            <a:endParaRPr lang="en-US" dirty="0"/>
          </a:p>
        </p:txBody>
      </p:sp>
      <p:pic>
        <p:nvPicPr>
          <p:cNvPr id="5" name="תמונה 4">
            <a:extLst>
              <a:ext uri="{FF2B5EF4-FFF2-40B4-BE49-F238E27FC236}">
                <a16:creationId xmlns:a16="http://schemas.microsoft.com/office/drawing/2014/main" id="{D106B166-DD42-87D4-7ADF-86B18857786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753017" y="6041362"/>
            <a:ext cx="4341412" cy="609600"/>
          </a:xfrm>
          <a:prstGeom prst="rect">
            <a:avLst/>
          </a:prstGeom>
          <a:noFill/>
          <a:ln>
            <a:noFill/>
          </a:ln>
        </p:spPr>
      </p:pic>
    </p:spTree>
    <p:extLst>
      <p:ext uri="{BB962C8B-B14F-4D97-AF65-F5344CB8AC3E}">
        <p14:creationId xmlns:p14="http://schemas.microsoft.com/office/powerpoint/2010/main" val="4439001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2456AB-00C2-7CD4-085B-E6EC3A66470E}"/>
              </a:ext>
            </a:extLst>
          </p:cNvPr>
          <p:cNvSpPr>
            <a:spLocks noGrp="1"/>
          </p:cNvSpPr>
          <p:nvPr>
            <p:ph type="title"/>
          </p:nvPr>
        </p:nvSpPr>
        <p:spPr>
          <a:xfrm>
            <a:off x="747505" y="216648"/>
            <a:ext cx="8596668" cy="733533"/>
          </a:xfrm>
        </p:spPr>
        <p:txBody>
          <a:bodyPr>
            <a:normAutofit/>
          </a:bodyPr>
          <a:lstStyle/>
          <a:p>
            <a:pPr algn="r"/>
            <a:r>
              <a:rPr lang="he-IL" sz="4000" b="1" dirty="0">
                <a:solidFill>
                  <a:schemeClr val="accent2"/>
                </a:solidFill>
              </a:rPr>
              <a:t>תוכן עניינים</a:t>
            </a:r>
          </a:p>
        </p:txBody>
      </p:sp>
      <p:sp>
        <p:nvSpPr>
          <p:cNvPr id="3" name="מציין מיקום תוכן 2">
            <a:extLst>
              <a:ext uri="{FF2B5EF4-FFF2-40B4-BE49-F238E27FC236}">
                <a16:creationId xmlns:a16="http://schemas.microsoft.com/office/drawing/2014/main" id="{E25D2291-B470-BE0A-BB83-F6A1A447803F}"/>
              </a:ext>
            </a:extLst>
          </p:cNvPr>
          <p:cNvSpPr>
            <a:spLocks noGrp="1"/>
          </p:cNvSpPr>
          <p:nvPr>
            <p:ph idx="1"/>
          </p:nvPr>
        </p:nvSpPr>
        <p:spPr>
          <a:xfrm>
            <a:off x="677334" y="950181"/>
            <a:ext cx="8737010" cy="4957638"/>
          </a:xfrm>
        </p:spPr>
        <p:txBody>
          <a:bodyPr>
            <a:normAutofit fontScale="92500" lnSpcReduction="20000"/>
          </a:bodyPr>
          <a:lstStyle/>
          <a:p>
            <a:r>
              <a:rPr lang="he-IL" sz="2700" dirty="0"/>
              <a:t>אבות הסיווג בארנונה</a:t>
            </a:r>
          </a:p>
          <a:p>
            <a:r>
              <a:rPr lang="he-IL" sz="2700" dirty="0"/>
              <a:t>קביעת סיווג הנכס לפי השימוש</a:t>
            </a:r>
          </a:p>
          <a:p>
            <a:r>
              <a:rPr lang="he-IL" sz="2700" dirty="0"/>
              <a:t>הבחנה בין "מלאכה" לבין "תעשיה"</a:t>
            </a:r>
          </a:p>
          <a:p>
            <a:r>
              <a:rPr lang="he-IL" sz="2700" dirty="0"/>
              <a:t>הבחנה בין "מלאכה", "שירותים ומסחר" לבין "תעשיה"</a:t>
            </a:r>
          </a:p>
          <a:p>
            <a:r>
              <a:rPr lang="he-IL" sz="2700" dirty="0"/>
              <a:t>הבחנה בין "תעשיה" לבין "אחסנה"</a:t>
            </a:r>
          </a:p>
          <a:p>
            <a:r>
              <a:rPr lang="he-IL" sz="2700" dirty="0"/>
              <a:t>הבחנה בין "אחסנה" לבין "שירותים ומסחר"</a:t>
            </a:r>
          </a:p>
          <a:p>
            <a:r>
              <a:rPr lang="he-IL" sz="2700" dirty="0"/>
              <a:t>הבחנה בין "שירותים ומסחר" לבין "מבנה חקלאי"</a:t>
            </a:r>
          </a:p>
          <a:p>
            <a:r>
              <a:rPr lang="he-IL" sz="2700" dirty="0"/>
              <a:t>סיווג נכס שאין בו שימוש</a:t>
            </a:r>
          </a:p>
          <a:p>
            <a:r>
              <a:rPr lang="he-IL" sz="2700" dirty="0"/>
              <a:t>סיווג נכס שיש בו כמה שימושים</a:t>
            </a:r>
          </a:p>
          <a:p>
            <a:r>
              <a:rPr lang="he-IL" sz="2700" dirty="0"/>
              <a:t>מהי "אדמה חקלאית" הפטורה מארנונה</a:t>
            </a:r>
          </a:p>
          <a:p>
            <a:r>
              <a:rPr lang="he-IL" sz="2700" dirty="0"/>
              <a:t>קביעת הסיווג עפ"י מיהות המחזיק</a:t>
            </a:r>
          </a:p>
          <a:p>
            <a:endParaRPr lang="he-IL" dirty="0"/>
          </a:p>
        </p:txBody>
      </p:sp>
      <p:sp>
        <p:nvSpPr>
          <p:cNvPr id="4" name="מציין מיקום של כותרת תחתונה 3">
            <a:extLst>
              <a:ext uri="{FF2B5EF4-FFF2-40B4-BE49-F238E27FC236}">
                <a16:creationId xmlns:a16="http://schemas.microsoft.com/office/drawing/2014/main" id="{0C6D4F7C-0675-8921-44D3-7569B63EE976}"/>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C154A9A7-35C0-D857-C752-9633588390D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4623229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1101284" y="236163"/>
            <a:ext cx="8596668" cy="595745"/>
          </a:xfrm>
        </p:spPr>
        <p:txBody>
          <a:bodyPr>
            <a:normAutofit fontScale="90000"/>
          </a:bodyPr>
          <a:lstStyle/>
          <a:p>
            <a:pPr marL="342900" lvl="0" indent="-342900" algn="ctr" rtl="1">
              <a:lnSpc>
                <a:spcPct val="150000"/>
              </a:lnSpc>
            </a:pPr>
            <a:r>
              <a:rPr lang="he-IL" sz="4400" b="1" dirty="0">
                <a:solidFill>
                  <a:schemeClr val="accent2"/>
                </a:solidFill>
                <a:effectLst/>
                <a:latin typeface="Calibri" panose="020F0502020204030204" pitchFamily="34" charset="0"/>
                <a:ea typeface="Calibri" panose="020F0502020204030204" pitchFamily="34" charset="0"/>
              </a:rPr>
              <a:t>אבות הסיווג בארנונה</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752149" y="1488613"/>
            <a:ext cx="8596668" cy="4184340"/>
          </a:xfrm>
        </p:spPr>
        <p:txBody>
          <a:bodyPr>
            <a:noAutofit/>
          </a:bodyPr>
          <a:lstStyle/>
          <a:p>
            <a:pPr algn="just"/>
            <a:r>
              <a:rPr lang="he-IL" sz="2500" dirty="0">
                <a:effectLst/>
                <a:latin typeface="Calibri" panose="020F0502020204030204" pitchFamily="34" charset="0"/>
                <a:ea typeface="Calibri" panose="020F0502020204030204" pitchFamily="34" charset="0"/>
              </a:rPr>
              <a:t>סעיף 8 לחוק ההסדרים במשק המדינה (תיקוני חקיקה להשגת יעדי התקציב), תשנ"ג- 1992-</a:t>
            </a:r>
          </a:p>
          <a:p>
            <a:pPr marL="400050" lvl="1" indent="0" algn="just">
              <a:buNone/>
            </a:pPr>
            <a:r>
              <a:rPr lang="he-IL" sz="2500" dirty="0">
                <a:effectLst/>
                <a:latin typeface="Calibri" panose="020F0502020204030204" pitchFamily="34" charset="0"/>
                <a:ea typeface="Calibri" panose="020F0502020204030204" pitchFamily="34" charset="0"/>
              </a:rPr>
              <a:t>(א)  מועצה תטיל בכל שנת כספים ארנונה כללית, על </a:t>
            </a:r>
            <a:r>
              <a:rPr lang="he-IL" sz="2500" b="1" dirty="0">
                <a:effectLst/>
                <a:latin typeface="Calibri" panose="020F0502020204030204" pitchFamily="34" charset="0"/>
                <a:ea typeface="Calibri" panose="020F0502020204030204" pitchFamily="34" charset="0"/>
              </a:rPr>
              <a:t>הנכסים שבתחומה שאינם אדמת בנין</a:t>
            </a:r>
            <a:r>
              <a:rPr lang="he-IL" sz="2500" dirty="0">
                <a:effectLst/>
                <a:latin typeface="Calibri" panose="020F0502020204030204" pitchFamily="34" charset="0"/>
                <a:ea typeface="Calibri" panose="020F0502020204030204" pitchFamily="34" charset="0"/>
              </a:rPr>
              <a:t>; הארנונה תחושב לפי </a:t>
            </a:r>
            <a:r>
              <a:rPr lang="he-IL" sz="2500" b="1" dirty="0">
                <a:effectLst/>
                <a:latin typeface="Calibri" panose="020F0502020204030204" pitchFamily="34" charset="0"/>
                <a:ea typeface="Calibri" panose="020F0502020204030204" pitchFamily="34" charset="0"/>
              </a:rPr>
              <a:t>יחידת שטח</a:t>
            </a:r>
            <a:r>
              <a:rPr lang="he-IL" sz="2500" dirty="0">
                <a:effectLst/>
                <a:latin typeface="Calibri" panose="020F0502020204030204" pitchFamily="34" charset="0"/>
                <a:ea typeface="Calibri" panose="020F0502020204030204" pitchFamily="34" charset="0"/>
              </a:rPr>
              <a:t> </a:t>
            </a:r>
            <a:r>
              <a:rPr lang="he-IL" sz="2500" b="1" dirty="0">
                <a:effectLst/>
                <a:latin typeface="Calibri" panose="020F0502020204030204" pitchFamily="34" charset="0"/>
                <a:ea typeface="Calibri" panose="020F0502020204030204" pitchFamily="34" charset="0"/>
              </a:rPr>
              <a:t>בהתאם לסוג הנכס, לשימושו ולמקומו</a:t>
            </a:r>
            <a:r>
              <a:rPr lang="he-IL" sz="2500" dirty="0">
                <a:effectLst/>
                <a:latin typeface="Calibri" panose="020F0502020204030204" pitchFamily="34" charset="0"/>
                <a:ea typeface="Calibri" panose="020F0502020204030204" pitchFamily="34" charset="0"/>
              </a:rPr>
              <a:t>, ותשולם בידי </a:t>
            </a:r>
            <a:r>
              <a:rPr lang="he-IL" sz="2500" b="1" dirty="0">
                <a:effectLst/>
                <a:latin typeface="Calibri" panose="020F0502020204030204" pitchFamily="34" charset="0"/>
                <a:ea typeface="Calibri" panose="020F0502020204030204" pitchFamily="34" charset="0"/>
              </a:rPr>
              <a:t>המחזיק בנכס.</a:t>
            </a:r>
            <a:endParaRPr lang="en-US" sz="2500" b="1" dirty="0">
              <a:effectLst/>
              <a:latin typeface="Calibri" panose="020F0502020204030204" pitchFamily="34" charset="0"/>
              <a:ea typeface="Calibri" panose="020F0502020204030204" pitchFamily="34" charset="0"/>
            </a:endParaRPr>
          </a:p>
          <a:p>
            <a:pPr marL="400050" lvl="1" indent="0" algn="just">
              <a:buNone/>
            </a:pPr>
            <a:r>
              <a:rPr lang="he-IL" sz="2500" dirty="0">
                <a:effectLst/>
                <a:latin typeface="Calibri" panose="020F0502020204030204" pitchFamily="34" charset="0"/>
                <a:ea typeface="Calibri" panose="020F0502020204030204" pitchFamily="34" charset="0"/>
              </a:rPr>
              <a:t>(ב)  </a:t>
            </a:r>
            <a:r>
              <a:rPr lang="he-IL" sz="2500" b="1" dirty="0">
                <a:effectLst/>
                <a:latin typeface="Calibri" panose="020F0502020204030204" pitchFamily="34" charset="0"/>
                <a:ea typeface="Calibri" panose="020F0502020204030204" pitchFamily="34" charset="0"/>
              </a:rPr>
              <a:t>השרים יקבעו בתקנות את סוגי הנכסים </a:t>
            </a:r>
            <a:r>
              <a:rPr lang="he-IL" sz="2500" dirty="0">
                <a:effectLst/>
                <a:latin typeface="Calibri" panose="020F0502020204030204" pitchFamily="34" charset="0"/>
                <a:ea typeface="Calibri" panose="020F0502020204030204" pitchFamily="34" charset="0"/>
              </a:rPr>
              <a:t>וכן כללים בדבר אופן חישוב שטחו של נכס, קביעת שימושו, מקומו וסיווגו </a:t>
            </a:r>
            <a:r>
              <a:rPr lang="he-IL" sz="2500" dirty="0" err="1">
                <a:effectLst/>
                <a:latin typeface="Calibri" panose="020F0502020204030204" pitchFamily="34" charset="0"/>
                <a:ea typeface="Calibri" panose="020F0502020204030204" pitchFamily="34" charset="0"/>
              </a:rPr>
              <a:t>לענין</a:t>
            </a:r>
            <a:r>
              <a:rPr lang="he-IL" sz="2500" dirty="0">
                <a:effectLst/>
                <a:latin typeface="Calibri" panose="020F0502020204030204" pitchFamily="34" charset="0"/>
                <a:ea typeface="Calibri" panose="020F0502020204030204" pitchFamily="34" charset="0"/>
              </a:rPr>
              <a:t> הטלת ארנונה כללית בכפוף להוראות סעיף קטן (ב1) לעניין אופן חישוב שטחו של נכס.</a:t>
            </a:r>
            <a:endParaRPr lang="en-US" sz="2500" dirty="0">
              <a:effectLst/>
              <a:latin typeface="Calibri" panose="020F0502020204030204" pitchFamily="34" charset="0"/>
              <a:ea typeface="Calibri" panose="020F0502020204030204" pitchFamily="34" charset="0"/>
            </a:endParaRPr>
          </a:p>
          <a:p>
            <a:pPr marL="400050" lvl="1" indent="0" algn="just">
              <a:buNone/>
            </a:pPr>
            <a:br>
              <a:rPr lang="en-US" sz="2500" dirty="0">
                <a:effectLst/>
                <a:latin typeface="Calibri" panose="020F0502020204030204" pitchFamily="34" charset="0"/>
                <a:ea typeface="Calibri" panose="020F0502020204030204" pitchFamily="34" charset="0"/>
              </a:rPr>
            </a:br>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6009616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793712" y="156238"/>
            <a:ext cx="8596668" cy="1320800"/>
          </a:xfrm>
        </p:spPr>
        <p:txBody>
          <a:bodyPr>
            <a:noAutofit/>
          </a:bodyPr>
          <a:lstStyle/>
          <a:p>
            <a:pPr algn="r"/>
            <a:r>
              <a:rPr lang="he-IL" sz="4000" b="1" dirty="0">
                <a:solidFill>
                  <a:schemeClr val="accent2"/>
                </a:solidFill>
                <a:effectLst/>
                <a:latin typeface="Calibri" panose="020F0502020204030204" pitchFamily="34" charset="0"/>
                <a:ea typeface="Calibri" panose="020F0502020204030204" pitchFamily="34" charset="0"/>
              </a:rPr>
              <a:t>תקנות הסדרים במשק המדינה (ארנונה כללית ברשויות המקומיות) תשס"ז-2007</a:t>
            </a: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3" y="1600973"/>
            <a:ext cx="9231437" cy="4334314"/>
          </a:xfrm>
        </p:spPr>
        <p:txBody>
          <a:bodyPr>
            <a:normAutofit/>
          </a:bodyPr>
          <a:lstStyle/>
          <a:p>
            <a:pPr marL="114300" indent="0" algn="just" rtl="1">
              <a:spcBef>
                <a:spcPts val="360"/>
              </a:spcBef>
              <a:buNone/>
            </a:pPr>
            <a:r>
              <a:rPr lang="he-IL" sz="2500" dirty="0">
                <a:solidFill>
                  <a:srgbClr val="000000"/>
                </a:solidFill>
                <a:effectLst/>
                <a:latin typeface="Times New Roman" panose="02020603050405020304" pitchFamily="18" charset="0"/>
                <a:ea typeface="Times New Roman" panose="02020603050405020304" pitchFamily="18" charset="0"/>
              </a:rPr>
              <a:t>(1)    </a:t>
            </a:r>
            <a:r>
              <a:rPr lang="he-IL" sz="2500" b="1" dirty="0">
                <a:solidFill>
                  <a:srgbClr val="000000"/>
                </a:solidFill>
                <a:effectLst/>
                <a:latin typeface="Times New Roman" panose="02020603050405020304" pitchFamily="18" charset="0"/>
                <a:ea typeface="Times New Roman" panose="02020603050405020304" pitchFamily="18" charset="0"/>
              </a:rPr>
              <a:t>מבנה מגורים </a:t>
            </a:r>
            <a:r>
              <a:rPr lang="he-IL" sz="2500" dirty="0">
                <a:solidFill>
                  <a:srgbClr val="000000"/>
                </a:solidFill>
                <a:effectLst/>
                <a:latin typeface="Times New Roman" panose="02020603050405020304" pitchFamily="18" charset="0"/>
                <a:ea typeface="Times New Roman" panose="02020603050405020304" pitchFamily="18" charset="0"/>
              </a:rPr>
              <a:t>– לרבות בתי אבות    </a:t>
            </a:r>
            <a:endParaRPr lang="en-US" sz="2500" dirty="0">
              <a:effectLst/>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500" dirty="0">
                <a:solidFill>
                  <a:srgbClr val="000000"/>
                </a:solidFill>
                <a:effectLst/>
                <a:latin typeface="Times New Roman" panose="02020603050405020304" pitchFamily="18" charset="0"/>
                <a:ea typeface="Times New Roman" panose="02020603050405020304" pitchFamily="18" charset="0"/>
              </a:rPr>
              <a:t>(2)    </a:t>
            </a:r>
            <a:r>
              <a:rPr lang="he-IL" sz="2500" b="1" dirty="0">
                <a:solidFill>
                  <a:srgbClr val="000000"/>
                </a:solidFill>
                <a:effectLst/>
                <a:latin typeface="Times New Roman" panose="02020603050405020304" pitchFamily="18" charset="0"/>
                <a:ea typeface="Times New Roman" panose="02020603050405020304" pitchFamily="18" charset="0"/>
              </a:rPr>
              <a:t>משרד, שירותים ומסחר </a:t>
            </a:r>
            <a:r>
              <a:rPr lang="he-IL" sz="2500" dirty="0">
                <a:solidFill>
                  <a:srgbClr val="000000"/>
                </a:solidFill>
                <a:effectLst/>
                <a:latin typeface="Times New Roman" panose="02020603050405020304" pitchFamily="18" charset="0"/>
                <a:ea typeface="Times New Roman" panose="02020603050405020304" pitchFamily="18" charset="0"/>
              </a:rPr>
              <a:t>– לרבות מתקני חשמל, תחנות אוטובוס, 		מסעדות, בתי קולנוע, תחנות דלק, חנויות, רשתות שיווק, דוכנים, 		מרכולים ובתי מרקחת, ולמעט בנקים וחברות ביטוח.</a:t>
            </a:r>
            <a:endParaRPr lang="he-IL" sz="2500" dirty="0">
              <a:solidFill>
                <a:srgbClr val="000000"/>
              </a:solidFill>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500" dirty="0">
                <a:solidFill>
                  <a:srgbClr val="000000"/>
                </a:solidFill>
                <a:effectLst/>
                <a:latin typeface="Times New Roman" panose="02020603050405020304" pitchFamily="18" charset="0"/>
                <a:ea typeface="Times New Roman" panose="02020603050405020304" pitchFamily="18" charset="0"/>
              </a:rPr>
              <a:t>(3)    </a:t>
            </a:r>
            <a:r>
              <a:rPr lang="he-IL" sz="2500" b="1" dirty="0">
                <a:solidFill>
                  <a:srgbClr val="000000"/>
                </a:solidFill>
                <a:effectLst/>
                <a:latin typeface="Times New Roman" panose="02020603050405020304" pitchFamily="18" charset="0"/>
                <a:ea typeface="Times New Roman" panose="02020603050405020304" pitchFamily="18" charset="0"/>
              </a:rPr>
              <a:t>בנק וחברת ביטוח  </a:t>
            </a:r>
            <a:endParaRPr lang="en-US" sz="2500" b="1" dirty="0">
              <a:effectLst/>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500" dirty="0">
                <a:solidFill>
                  <a:srgbClr val="000000"/>
                </a:solidFill>
                <a:effectLst/>
                <a:latin typeface="Times New Roman" panose="02020603050405020304" pitchFamily="18" charset="0"/>
                <a:ea typeface="Times New Roman" panose="02020603050405020304" pitchFamily="18" charset="0"/>
              </a:rPr>
              <a:t>(4)    </a:t>
            </a:r>
            <a:r>
              <a:rPr lang="he-IL" sz="2500" b="1" dirty="0">
                <a:solidFill>
                  <a:srgbClr val="000000"/>
                </a:solidFill>
                <a:effectLst/>
                <a:latin typeface="Times New Roman" panose="02020603050405020304" pitchFamily="18" charset="0"/>
                <a:ea typeface="Times New Roman" panose="02020603050405020304" pitchFamily="18" charset="0"/>
              </a:rPr>
              <a:t>תעשיה</a:t>
            </a:r>
            <a:r>
              <a:rPr lang="he-IL" sz="2500" dirty="0">
                <a:solidFill>
                  <a:srgbClr val="000000"/>
                </a:solidFill>
                <a:effectLst/>
                <a:latin typeface="Times New Roman" panose="02020603050405020304" pitchFamily="18" charset="0"/>
                <a:ea typeface="Times New Roman" panose="02020603050405020304" pitchFamily="18" charset="0"/>
              </a:rPr>
              <a:t> – לרבות מפעלי בניה, מחצבות, בתי תוכנה</a:t>
            </a:r>
            <a:endParaRPr lang="en-US" sz="2500" dirty="0">
              <a:effectLst/>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500" dirty="0">
                <a:solidFill>
                  <a:srgbClr val="000000"/>
                </a:solidFill>
                <a:effectLst/>
                <a:latin typeface="Times New Roman" panose="02020603050405020304" pitchFamily="18" charset="0"/>
                <a:ea typeface="Times New Roman" panose="02020603050405020304" pitchFamily="18" charset="0"/>
              </a:rPr>
              <a:t>(5)   </a:t>
            </a:r>
            <a:r>
              <a:rPr lang="he-IL" sz="2500" b="1" dirty="0">
                <a:solidFill>
                  <a:srgbClr val="000000"/>
                </a:solidFill>
                <a:effectLst/>
                <a:latin typeface="Times New Roman" panose="02020603050405020304" pitchFamily="18" charset="0"/>
                <a:ea typeface="Times New Roman" panose="02020603050405020304" pitchFamily="18" charset="0"/>
              </a:rPr>
              <a:t>בית מלון </a:t>
            </a:r>
            <a:r>
              <a:rPr lang="he-IL" sz="2500" dirty="0">
                <a:solidFill>
                  <a:srgbClr val="000000"/>
                </a:solidFill>
                <a:effectLst/>
                <a:latin typeface="Times New Roman" panose="02020603050405020304" pitchFamily="18" charset="0"/>
                <a:ea typeface="Times New Roman" panose="02020603050405020304" pitchFamily="18" charset="0"/>
              </a:rPr>
              <a:t>– לרבות בתי הארחה ואכסניות                                      </a:t>
            </a:r>
            <a:endParaRPr lang="en-US" sz="2500" dirty="0">
              <a:effectLst/>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500" dirty="0">
                <a:solidFill>
                  <a:srgbClr val="000000"/>
                </a:solidFill>
                <a:effectLst/>
                <a:latin typeface="Times New Roman" panose="02020603050405020304" pitchFamily="18" charset="0"/>
                <a:ea typeface="Times New Roman" panose="02020603050405020304" pitchFamily="18" charset="0"/>
              </a:rPr>
              <a:t>(6)    </a:t>
            </a:r>
            <a:r>
              <a:rPr lang="he-IL" sz="2500" b="1" dirty="0">
                <a:solidFill>
                  <a:srgbClr val="000000"/>
                </a:solidFill>
                <a:effectLst/>
                <a:latin typeface="Times New Roman" panose="02020603050405020304" pitchFamily="18" charset="0"/>
                <a:ea typeface="Times New Roman" panose="02020603050405020304" pitchFamily="18" charset="0"/>
              </a:rPr>
              <a:t>בית מלאכה </a:t>
            </a:r>
            <a:r>
              <a:rPr lang="he-IL" sz="2500" dirty="0">
                <a:solidFill>
                  <a:srgbClr val="000000"/>
                </a:solidFill>
                <a:effectLst/>
                <a:latin typeface="Times New Roman" panose="02020603050405020304" pitchFamily="18" charset="0"/>
                <a:ea typeface="Times New Roman" panose="02020603050405020304" pitchFamily="18" charset="0"/>
              </a:rPr>
              <a:t>– לרבות מוסכים        </a:t>
            </a:r>
          </a:p>
          <a:p>
            <a:pPr marL="114300" indent="0" algn="just" rtl="1">
              <a:spcBef>
                <a:spcPts val="360"/>
              </a:spcBef>
              <a:buNone/>
            </a:pPr>
            <a:r>
              <a:rPr lang="he-IL" sz="2500" dirty="0">
                <a:solidFill>
                  <a:srgbClr val="000000"/>
                </a:solidFill>
                <a:effectLst/>
                <a:latin typeface="Times New Roman" panose="02020603050405020304" pitchFamily="18" charset="0"/>
                <a:ea typeface="Times New Roman" panose="02020603050405020304" pitchFamily="18" charset="0"/>
              </a:rPr>
              <a:t>(7)    </a:t>
            </a:r>
            <a:r>
              <a:rPr lang="he-IL" sz="2500" b="1" dirty="0">
                <a:solidFill>
                  <a:srgbClr val="000000"/>
                </a:solidFill>
                <a:effectLst/>
                <a:latin typeface="Times New Roman" panose="02020603050405020304" pitchFamily="18" charset="0"/>
                <a:ea typeface="Times New Roman" panose="02020603050405020304" pitchFamily="18" charset="0"/>
              </a:rPr>
              <a:t>אדמה חקלאית</a:t>
            </a:r>
            <a:r>
              <a:rPr lang="he-IL" sz="2500" dirty="0">
                <a:solidFill>
                  <a:srgbClr val="000000"/>
                </a:solidFill>
                <a:effectLst/>
                <a:latin typeface="Times New Roman" panose="02020603050405020304" pitchFamily="18" charset="0"/>
                <a:ea typeface="Times New Roman" panose="02020603050405020304" pitchFamily="18" charset="0"/>
              </a:rPr>
              <a:t>                                                                   </a:t>
            </a:r>
            <a:endParaRPr lang="en-US" sz="2500" dirty="0">
              <a:effectLst/>
              <a:latin typeface="Times New Roman" panose="02020603050405020304" pitchFamily="18" charset="0"/>
              <a:ea typeface="Times New Roman" panose="02020603050405020304" pitchFamily="18" charset="0"/>
            </a:endParaRPr>
          </a:p>
          <a:p>
            <a:pPr marL="0" indent="0">
              <a:buNone/>
            </a:pPr>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1684491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451513"/>
            <a:ext cx="8596668" cy="5589849"/>
          </a:xfrm>
        </p:spPr>
        <p:txBody>
          <a:bodyPr>
            <a:normAutofit fontScale="85000" lnSpcReduction="10000"/>
          </a:bodyPr>
          <a:lstStyle/>
          <a:p>
            <a:pPr marL="114300" indent="0" algn="just" rtl="1">
              <a:spcBef>
                <a:spcPts val="360"/>
              </a:spcBef>
              <a:buNone/>
            </a:pPr>
            <a:r>
              <a:rPr lang="he-IL" sz="1800" dirty="0">
                <a:solidFill>
                  <a:srgbClr val="000000"/>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900" dirty="0">
                <a:solidFill>
                  <a:srgbClr val="000000"/>
                </a:solidFill>
                <a:effectLst/>
                <a:latin typeface="Times New Roman" panose="02020603050405020304" pitchFamily="18" charset="0"/>
                <a:ea typeface="Times New Roman" panose="02020603050405020304" pitchFamily="18" charset="0"/>
              </a:rPr>
              <a:t>(8)    </a:t>
            </a:r>
            <a:r>
              <a:rPr lang="he-IL" sz="2900" b="1" dirty="0">
                <a:solidFill>
                  <a:srgbClr val="000000"/>
                </a:solidFill>
                <a:effectLst/>
                <a:latin typeface="Times New Roman" panose="02020603050405020304" pitchFamily="18" charset="0"/>
                <a:ea typeface="Times New Roman" panose="02020603050405020304" pitchFamily="18" charset="0"/>
              </a:rPr>
              <a:t>קרקע תפוסה </a:t>
            </a:r>
            <a:r>
              <a:rPr lang="he-IL" sz="2900" dirty="0">
                <a:solidFill>
                  <a:srgbClr val="000000"/>
                </a:solidFill>
                <a:effectLst/>
                <a:latin typeface="Times New Roman" panose="02020603050405020304" pitchFamily="18" charset="0"/>
                <a:ea typeface="Times New Roman" panose="02020603050405020304" pitchFamily="18" charset="0"/>
              </a:rPr>
              <a:t>                                                            </a:t>
            </a:r>
            <a:endParaRPr lang="en-US" sz="2900" dirty="0">
              <a:effectLst/>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900" dirty="0">
                <a:solidFill>
                  <a:srgbClr val="000000"/>
                </a:solidFill>
                <a:effectLst/>
                <a:latin typeface="Times New Roman" panose="02020603050405020304" pitchFamily="18" charset="0"/>
                <a:ea typeface="Times New Roman" panose="02020603050405020304" pitchFamily="18" charset="0"/>
              </a:rPr>
              <a:t>(9)    </a:t>
            </a:r>
            <a:r>
              <a:rPr lang="he-IL" sz="2900" b="1" dirty="0">
                <a:solidFill>
                  <a:srgbClr val="000000"/>
                </a:solidFill>
                <a:effectLst/>
                <a:latin typeface="Times New Roman" panose="02020603050405020304" pitchFamily="18" charset="0"/>
                <a:ea typeface="Times New Roman" panose="02020603050405020304" pitchFamily="18" charset="0"/>
              </a:rPr>
              <a:t>קרקע תפוסה במפעל עתיר שטח</a:t>
            </a:r>
            <a:r>
              <a:rPr lang="he-IL" sz="2900" dirty="0">
                <a:solidFill>
                  <a:srgbClr val="000000"/>
                </a:solidFill>
                <a:effectLst/>
                <a:latin typeface="Times New Roman" panose="02020603050405020304" pitchFamily="18" charset="0"/>
                <a:ea typeface="Times New Roman" panose="02020603050405020304" pitchFamily="18" charset="0"/>
              </a:rPr>
              <a:t>                                  </a:t>
            </a:r>
            <a:endParaRPr lang="en-US" sz="2900" dirty="0">
              <a:effectLst/>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900" dirty="0">
                <a:solidFill>
                  <a:srgbClr val="000000"/>
                </a:solidFill>
                <a:effectLst/>
                <a:latin typeface="Times New Roman" panose="02020603050405020304" pitchFamily="18" charset="0"/>
                <a:ea typeface="Times New Roman" panose="02020603050405020304" pitchFamily="18" charset="0"/>
              </a:rPr>
              <a:t>(10) </a:t>
            </a:r>
            <a:r>
              <a:rPr lang="he-IL" sz="2900" b="1" dirty="0">
                <a:solidFill>
                  <a:srgbClr val="000000"/>
                </a:solidFill>
                <a:effectLst/>
                <a:latin typeface="Times New Roman" panose="02020603050405020304" pitchFamily="18" charset="0"/>
                <a:ea typeface="Times New Roman" panose="02020603050405020304" pitchFamily="18" charset="0"/>
              </a:rPr>
              <a:t>קרקע תפוסה המשמשת לעריכת אירועים</a:t>
            </a:r>
            <a:r>
              <a:rPr lang="he-IL" sz="2900" dirty="0">
                <a:solidFill>
                  <a:srgbClr val="000000"/>
                </a:solidFill>
                <a:effectLst/>
                <a:latin typeface="Times New Roman" panose="02020603050405020304" pitchFamily="18" charset="0"/>
                <a:ea typeface="Times New Roman" panose="02020603050405020304" pitchFamily="18" charset="0"/>
              </a:rPr>
              <a:t>                          </a:t>
            </a:r>
            <a:endParaRPr lang="en-US" sz="2900" dirty="0">
              <a:effectLst/>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900" dirty="0">
                <a:solidFill>
                  <a:srgbClr val="000000"/>
                </a:solidFill>
                <a:effectLst/>
                <a:latin typeface="Times New Roman" panose="02020603050405020304" pitchFamily="18" charset="0"/>
                <a:ea typeface="Times New Roman" panose="02020603050405020304" pitchFamily="18" charset="0"/>
              </a:rPr>
              <a:t>(11)   </a:t>
            </a:r>
            <a:r>
              <a:rPr lang="he-IL" sz="2900" b="1" dirty="0">
                <a:solidFill>
                  <a:srgbClr val="000000"/>
                </a:solidFill>
                <a:effectLst/>
                <a:latin typeface="Times New Roman" panose="02020603050405020304" pitchFamily="18" charset="0"/>
                <a:ea typeface="Times New Roman" panose="02020603050405020304" pitchFamily="18" charset="0"/>
              </a:rPr>
              <a:t>חניון</a:t>
            </a:r>
            <a:r>
              <a:rPr lang="he-IL" sz="2900" dirty="0">
                <a:solidFill>
                  <a:srgbClr val="000000"/>
                </a:solidFill>
                <a:effectLst/>
                <a:latin typeface="Times New Roman" panose="02020603050405020304" pitchFamily="18" charset="0"/>
                <a:ea typeface="Times New Roman" panose="02020603050405020304" pitchFamily="18" charset="0"/>
              </a:rPr>
              <a:t>  - בין מקורה ובין שאינו מקורה ואשר החניה בו נעשית         תמורת תשלום</a:t>
            </a:r>
            <a:endParaRPr lang="en-US" sz="2900" dirty="0">
              <a:effectLst/>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900" dirty="0">
                <a:solidFill>
                  <a:srgbClr val="000000"/>
                </a:solidFill>
                <a:effectLst/>
                <a:latin typeface="Times New Roman" panose="02020603050405020304" pitchFamily="18" charset="0"/>
                <a:ea typeface="Times New Roman" panose="02020603050405020304" pitchFamily="18" charset="0"/>
              </a:rPr>
              <a:t>(12)   </a:t>
            </a:r>
            <a:r>
              <a:rPr lang="he-IL" sz="2900" b="1" dirty="0">
                <a:solidFill>
                  <a:srgbClr val="000000"/>
                </a:solidFill>
                <a:effectLst/>
                <a:latin typeface="Times New Roman" panose="02020603050405020304" pitchFamily="18" charset="0"/>
                <a:ea typeface="Times New Roman" panose="02020603050405020304" pitchFamily="18" charset="0"/>
              </a:rPr>
              <a:t>מבנה חקלאי </a:t>
            </a:r>
            <a:r>
              <a:rPr lang="he-IL" sz="2900" dirty="0">
                <a:solidFill>
                  <a:srgbClr val="000000"/>
                </a:solidFill>
                <a:effectLst/>
                <a:latin typeface="Times New Roman" panose="02020603050405020304" pitchFamily="18" charset="0"/>
                <a:ea typeface="Times New Roman" panose="02020603050405020304" pitchFamily="18" charset="0"/>
              </a:rPr>
              <a:t>– מבנה של קבע הנמצא על אדמה חקלאית ומשמש לצרכי חקלאות                                              </a:t>
            </a:r>
          </a:p>
          <a:p>
            <a:pPr marL="114300" indent="0" algn="just" rtl="1">
              <a:spcBef>
                <a:spcPts val="360"/>
              </a:spcBef>
              <a:buNone/>
            </a:pPr>
            <a:r>
              <a:rPr lang="he-IL" sz="2900" dirty="0">
                <a:solidFill>
                  <a:srgbClr val="000000"/>
                </a:solidFill>
                <a:effectLst/>
                <a:latin typeface="Times New Roman" panose="02020603050405020304" pitchFamily="18" charset="0"/>
                <a:ea typeface="Times New Roman" panose="02020603050405020304" pitchFamily="18" charset="0"/>
              </a:rPr>
              <a:t>(13) </a:t>
            </a:r>
            <a:r>
              <a:rPr lang="he-IL" sz="2900" b="1" dirty="0">
                <a:solidFill>
                  <a:srgbClr val="000000"/>
                </a:solidFill>
                <a:effectLst/>
                <a:latin typeface="Times New Roman" panose="02020603050405020304" pitchFamily="18" charset="0"/>
                <a:ea typeface="Times New Roman" panose="02020603050405020304" pitchFamily="18" charset="0"/>
              </a:rPr>
              <a:t>מערכת סולארית (על גג נכס/ שלא על גג/ </a:t>
            </a:r>
            <a:r>
              <a:rPr lang="he-IL" sz="2900" b="1" dirty="0">
                <a:effectLst/>
                <a:latin typeface="Times New Roman" panose="02020603050405020304" pitchFamily="18" charset="0"/>
                <a:ea typeface="Times New Roman" panose="02020603050405020304" pitchFamily="18" charset="0"/>
              </a:rPr>
              <a:t>קרקע המשמשת למערכת סולארית)- </a:t>
            </a:r>
            <a:r>
              <a:rPr lang="he-IL" sz="2900" dirty="0">
                <a:effectLst/>
                <a:latin typeface="Times New Roman" panose="02020603050405020304" pitchFamily="18" charset="0"/>
                <a:ea typeface="Times New Roman" panose="02020603050405020304" pitchFamily="18" charset="0"/>
              </a:rPr>
              <a:t>מערכת לייצור חשמל על ידי שימוש באנרגיית השמש בטכנולוגיה פוטו-</a:t>
            </a:r>
            <a:r>
              <a:rPr lang="he-IL" sz="2900" dirty="0" err="1">
                <a:effectLst/>
                <a:latin typeface="Times New Roman" panose="02020603050405020304" pitchFamily="18" charset="0"/>
                <a:ea typeface="Times New Roman" panose="02020603050405020304" pitchFamily="18" charset="0"/>
              </a:rPr>
              <a:t>וולטאית</a:t>
            </a:r>
            <a:r>
              <a:rPr lang="he-IL" sz="2900" dirty="0">
                <a:effectLst/>
                <a:latin typeface="Times New Roman" panose="02020603050405020304" pitchFamily="18" charset="0"/>
                <a:ea typeface="Times New Roman" panose="02020603050405020304" pitchFamily="18" charset="0"/>
              </a:rPr>
              <a:t> או תרמו-סולארית, אשר אינה עושה שימוש בדלקים </a:t>
            </a:r>
            <a:r>
              <a:rPr lang="he-IL" sz="2900" dirty="0" err="1">
                <a:effectLst/>
                <a:latin typeface="Times New Roman" panose="02020603050405020304" pitchFamily="18" charset="0"/>
                <a:ea typeface="Times New Roman" panose="02020603050405020304" pitchFamily="18" charset="0"/>
              </a:rPr>
              <a:t>פוסיליים</a:t>
            </a:r>
            <a:r>
              <a:rPr lang="he-IL" sz="2900" dirty="0">
                <a:effectLst/>
                <a:latin typeface="Times New Roman" panose="02020603050405020304" pitchFamily="18" charset="0"/>
                <a:ea typeface="Times New Roman" panose="02020603050405020304" pitchFamily="18" charset="0"/>
              </a:rPr>
              <a:t> מעבר לקבוע בפסקה (2) להגדרה "מיתקן אנרגיה מתחדשת" שבסעיף 1 לכללי משק החשמל (עסקאות עם ספק שירות חיוני), התש"ס-2000</a:t>
            </a:r>
            <a:r>
              <a:rPr lang="en-US" sz="2900" dirty="0">
                <a:effectLst/>
                <a:latin typeface="David" panose="020E0502060401010101" pitchFamily="34" charset="-79"/>
                <a:ea typeface="Times New Roman" panose="02020603050405020304" pitchFamily="18" charset="0"/>
              </a:rPr>
              <a:t>;</a:t>
            </a:r>
            <a:endParaRPr lang="en-US" sz="2900" dirty="0">
              <a:effectLst/>
              <a:latin typeface="Times New Roman" panose="02020603050405020304" pitchFamily="18" charset="0"/>
              <a:ea typeface="Times New Roman" panose="02020603050405020304" pitchFamily="18" charset="0"/>
            </a:endParaRPr>
          </a:p>
          <a:p>
            <a:pPr marL="114300" indent="0" algn="just" rtl="1">
              <a:spcBef>
                <a:spcPts val="360"/>
              </a:spcBef>
              <a:buNone/>
            </a:pPr>
            <a:r>
              <a:rPr lang="he-IL" sz="2900" dirty="0">
                <a:solidFill>
                  <a:srgbClr val="000000"/>
                </a:solidFill>
                <a:effectLst/>
                <a:latin typeface="Times New Roman" panose="02020603050405020304" pitchFamily="18" charset="0"/>
                <a:ea typeface="Times New Roman" panose="02020603050405020304" pitchFamily="18" charset="0"/>
              </a:rPr>
              <a:t>(14)   </a:t>
            </a:r>
            <a:r>
              <a:rPr lang="he-IL" sz="2900" b="1" dirty="0">
                <a:solidFill>
                  <a:srgbClr val="000000"/>
                </a:solidFill>
                <a:effectLst/>
                <a:latin typeface="Times New Roman" panose="02020603050405020304" pitchFamily="18" charset="0"/>
                <a:ea typeface="Times New Roman" panose="02020603050405020304" pitchFamily="18" charset="0"/>
              </a:rPr>
              <a:t>נכס אחר- </a:t>
            </a:r>
            <a:r>
              <a:rPr lang="he-IL" sz="2900" dirty="0">
                <a:solidFill>
                  <a:srgbClr val="000000"/>
                </a:solidFill>
                <a:effectLst/>
                <a:latin typeface="Times New Roman" panose="02020603050405020304" pitchFamily="18" charset="0"/>
                <a:ea typeface="Times New Roman" panose="02020603050405020304" pitchFamily="18" charset="0"/>
              </a:rPr>
              <a:t>נ</a:t>
            </a:r>
            <a:r>
              <a:rPr lang="he-IL" sz="2900" dirty="0">
                <a:effectLst/>
                <a:latin typeface="Times New Roman" panose="02020603050405020304" pitchFamily="18" charset="0"/>
                <a:ea typeface="Times New Roman" panose="02020603050405020304" pitchFamily="18" charset="0"/>
              </a:rPr>
              <a:t>כס מסוג שלא פורט לעיל</a:t>
            </a:r>
            <a:endParaRPr lang="en-US" sz="2900" dirty="0">
              <a:effectLst/>
              <a:latin typeface="Times New Roman" panose="02020603050405020304" pitchFamily="18" charset="0"/>
              <a:ea typeface="Times New Roman" panose="02020603050405020304" pitchFamily="18"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12230838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196553" y="609600"/>
            <a:ext cx="9306369" cy="920097"/>
          </a:xfrm>
        </p:spPr>
        <p:txBody>
          <a:bodyPr>
            <a:normAutofit fontScale="90000"/>
          </a:bodyPr>
          <a:lstStyle/>
          <a:p>
            <a:pPr algn="r"/>
            <a:r>
              <a:rPr lang="he-IL" sz="4400" b="1" dirty="0">
                <a:solidFill>
                  <a:schemeClr val="accent2"/>
                </a:solidFill>
                <a:effectLst/>
                <a:latin typeface="Calibri" panose="020F0502020204030204" pitchFamily="34" charset="0"/>
                <a:ea typeface="Calibri" panose="020F0502020204030204" pitchFamily="34" charset="0"/>
              </a:rPr>
              <a:t>תעריפים </a:t>
            </a:r>
            <a:r>
              <a:rPr lang="he-IL" sz="4400" b="1" dirty="0" err="1">
                <a:solidFill>
                  <a:schemeClr val="accent2"/>
                </a:solidFill>
                <a:effectLst/>
                <a:latin typeface="Calibri" panose="020F0502020204030204" pitchFamily="34" charset="0"/>
                <a:ea typeface="Calibri" panose="020F0502020204030204" pitchFamily="34" charset="0"/>
              </a:rPr>
              <a:t>מירביים</a:t>
            </a:r>
            <a:r>
              <a:rPr lang="he-IL" sz="4400" b="1" dirty="0">
                <a:solidFill>
                  <a:schemeClr val="accent2"/>
                </a:solidFill>
                <a:effectLst/>
                <a:latin typeface="Calibri" panose="020F0502020204030204" pitchFamily="34" charset="0"/>
                <a:ea typeface="Calibri" panose="020F0502020204030204" pitchFamily="34" charset="0"/>
              </a:rPr>
              <a:t> ומזעריים לשנת המס 2022  </a:t>
            </a:r>
            <a:br>
              <a:rPr lang="he-IL" sz="3600" dirty="0">
                <a:effectLst/>
                <a:latin typeface="Calibri" panose="020F0502020204030204" pitchFamily="34" charset="0"/>
                <a:ea typeface="Calibri" panose="020F0502020204030204" pitchFamily="34" charset="0"/>
              </a:rPr>
            </a:br>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2307364"/>
            <a:ext cx="8596668" cy="3733998"/>
          </a:xfrm>
        </p:spPr>
        <p:txBody>
          <a:bodyPr/>
          <a:lstStyle/>
          <a:p>
            <a:pPr lvl="0" algn="just" rtl="1">
              <a:lnSpc>
                <a:spcPct val="150000"/>
              </a:lnSpc>
              <a:buFont typeface="Wingdings" panose="05000000000000000000" pitchFamily="2" charset="2"/>
              <a:buChar char="Ø"/>
            </a:pPr>
            <a:endParaRPr lang="he-IL" sz="1800" dirty="0">
              <a:effectLst/>
              <a:latin typeface="Calibri" panose="020F0502020204030204" pitchFamily="34" charset="0"/>
              <a:ea typeface="Calibri" panose="020F0502020204030204" pitchFamily="34" charset="0"/>
            </a:endParaRPr>
          </a:p>
          <a:p>
            <a:pPr marL="0" indent="0">
              <a:buNone/>
            </a:pPr>
            <a:r>
              <a:rPr lang="en-US" sz="1800" i="0" u="sng" dirty="0">
                <a:solidFill>
                  <a:srgbClr val="202124"/>
                </a:solidFill>
                <a:effectLst/>
                <a:hlinkClick r:id="rId2"/>
              </a:rPr>
              <a:t>https://www.nzc.org.il</a:t>
            </a:r>
            <a:r>
              <a:rPr lang="en-US" sz="1800" i="0" u="sng" dirty="0">
                <a:solidFill>
                  <a:srgbClr val="5F6368"/>
                </a:solidFill>
                <a:effectLst/>
                <a:hlinkClick r:id="rId2"/>
              </a:rPr>
              <a:t> › 1641720702.3432.pdf</a:t>
            </a:r>
            <a:endParaRPr lang="en-US" sz="1800" u="sng" dirty="0">
              <a:solidFill>
                <a:srgbClr val="1A0DAB"/>
              </a:solidFill>
              <a:effectLst/>
              <a:hlinkClick r:id="rId2"/>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13935733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705228" y="119613"/>
            <a:ext cx="8596668" cy="1320800"/>
          </a:xfrm>
        </p:spPr>
        <p:txBody>
          <a:bodyPr/>
          <a:lstStyle/>
          <a:p>
            <a:pPr algn="r"/>
            <a:r>
              <a:rPr lang="he-IL" sz="4000" b="1" dirty="0">
                <a:solidFill>
                  <a:schemeClr val="accent2"/>
                </a:solidFill>
                <a:effectLst/>
                <a:latin typeface="Calibri" panose="020F0502020204030204" pitchFamily="34" charset="0"/>
                <a:ea typeface="Calibri" panose="020F0502020204030204" pitchFamily="34" charset="0"/>
              </a:rPr>
              <a:t>קביעת סיווגו של הנכס עפ"י השימוש בו</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45279" y="863125"/>
            <a:ext cx="9716567" cy="5178238"/>
          </a:xfrm>
        </p:spPr>
        <p:txBody>
          <a:bodyPr>
            <a:normAutofit lnSpcReduction="10000"/>
          </a:bodyPr>
          <a:lstStyle/>
          <a:p>
            <a:pPr algn="just"/>
            <a:r>
              <a:rPr lang="he-IL" sz="2500" b="1" u="sng" dirty="0">
                <a:solidFill>
                  <a:schemeClr val="tx1"/>
                </a:solidFill>
                <a:effectLst/>
                <a:latin typeface="Calibri" panose="020F0502020204030204" pitchFamily="34" charset="0"/>
                <a:ea typeface="Calibri" panose="020F0502020204030204" pitchFamily="34" charset="0"/>
              </a:rPr>
              <a:t>ההבחנה בין "תעשיה" ל"שירותים ומסחר</a:t>
            </a:r>
            <a:r>
              <a:rPr lang="he-IL" sz="2500" b="1" dirty="0">
                <a:solidFill>
                  <a:schemeClr val="tx1"/>
                </a:solidFill>
                <a:effectLst/>
                <a:latin typeface="Calibri" panose="020F0502020204030204" pitchFamily="34" charset="0"/>
                <a:ea typeface="Calibri" panose="020F0502020204030204" pitchFamily="34" charset="0"/>
              </a:rPr>
              <a:t>" (</a:t>
            </a:r>
            <a:r>
              <a:rPr lang="he-IL" sz="2500" b="1" strike="noStrike" dirty="0">
                <a:solidFill>
                  <a:schemeClr val="tx1"/>
                </a:solidFill>
                <a:effectLst/>
                <a:latin typeface="Calibri" panose="020F0502020204030204" pitchFamily="34" charset="0"/>
                <a:ea typeface="Calibri" panose="020F0502020204030204" pitchFamily="34" charset="0"/>
              </a:rPr>
              <a:t>ע"א 1960/90 פקיד שומה תל אביב נ' חברת רעיונות בע"מ)- </a:t>
            </a:r>
            <a:r>
              <a:rPr lang="he-IL" sz="2500" b="1" dirty="0">
                <a:solidFill>
                  <a:schemeClr val="tx1"/>
                </a:solidFill>
                <a:effectLst/>
                <a:latin typeface="Calibri" panose="020F0502020204030204" pitchFamily="34" charset="0"/>
                <a:ea typeface="Calibri" panose="020F0502020204030204" pitchFamily="34" charset="0"/>
              </a:rPr>
              <a:t>  </a:t>
            </a:r>
            <a:endParaRPr lang="en-US" sz="2500" b="1" dirty="0">
              <a:solidFill>
                <a:schemeClr val="tx1"/>
              </a:solidFill>
              <a:effectLst/>
              <a:latin typeface="Calibri" panose="020F0502020204030204" pitchFamily="34" charset="0"/>
              <a:ea typeface="Calibri" panose="020F0502020204030204" pitchFamily="34" charset="0"/>
            </a:endParaRPr>
          </a:p>
          <a:p>
            <a:pPr marL="342900" lvl="0" indent="-342900" algn="just" rtl="1">
              <a:lnSpc>
                <a:spcPct val="150000"/>
              </a:lnSpc>
              <a:buClrTx/>
              <a:buSzPct val="100000"/>
              <a:buFont typeface="+mj-lt"/>
              <a:buAutoNum type="arabicPeriod"/>
            </a:pPr>
            <a:r>
              <a:rPr lang="he-IL" sz="2500" b="1" dirty="0">
                <a:solidFill>
                  <a:schemeClr val="tx1"/>
                </a:solidFill>
                <a:effectLst/>
                <a:latin typeface="Calibri" panose="020F0502020204030204" pitchFamily="34" charset="0"/>
                <a:ea typeface="Calibri" panose="020F0502020204030204" pitchFamily="34" charset="0"/>
              </a:rPr>
              <a:t>יצירת יש מוחשי אחד מיש מוחשי אחר </a:t>
            </a:r>
            <a:r>
              <a:rPr lang="he-IL" sz="2500" dirty="0">
                <a:solidFill>
                  <a:schemeClr val="tx1"/>
                </a:solidFill>
                <a:effectLst/>
                <a:latin typeface="Calibri" panose="020F0502020204030204" pitchFamily="34" charset="0"/>
                <a:ea typeface="Calibri" panose="020F0502020204030204" pitchFamily="34" charset="0"/>
              </a:rPr>
              <a:t>(הפיכת חומר גלם למוצר וגם הפיכת רעיון למוחשי)</a:t>
            </a:r>
            <a:endParaRPr lang="en-US" sz="2500" dirty="0">
              <a:solidFill>
                <a:schemeClr val="tx1"/>
              </a:solidFill>
              <a:effectLst/>
              <a:latin typeface="Calibri" panose="020F0502020204030204" pitchFamily="34" charset="0"/>
              <a:ea typeface="Calibri" panose="020F0502020204030204" pitchFamily="34" charset="0"/>
            </a:endParaRPr>
          </a:p>
          <a:p>
            <a:pPr marL="342900" lvl="0" indent="-342900" algn="just" rtl="1">
              <a:lnSpc>
                <a:spcPct val="150000"/>
              </a:lnSpc>
              <a:buClrTx/>
              <a:buSzPct val="100000"/>
              <a:buFont typeface="+mj-lt"/>
              <a:buAutoNum type="arabicPeriod"/>
            </a:pPr>
            <a:r>
              <a:rPr lang="he-IL" sz="2500" b="1" dirty="0">
                <a:solidFill>
                  <a:schemeClr val="tx1"/>
                </a:solidFill>
                <a:effectLst/>
                <a:latin typeface="Calibri" panose="020F0502020204030204" pitchFamily="34" charset="0"/>
                <a:ea typeface="Calibri" panose="020F0502020204030204" pitchFamily="34" charset="0"/>
              </a:rPr>
              <a:t>המבחן הכלכלי- </a:t>
            </a:r>
            <a:r>
              <a:rPr lang="he-IL" sz="2500" dirty="0">
                <a:solidFill>
                  <a:schemeClr val="tx1"/>
                </a:solidFill>
                <a:effectLst/>
                <a:latin typeface="Calibri" panose="020F0502020204030204" pitchFamily="34" charset="0"/>
                <a:ea typeface="Calibri" panose="020F0502020204030204" pitchFamily="34" charset="0"/>
              </a:rPr>
              <a:t>כל השבחה של טובין או חומר מוחשי אף אם אינם מביאים לשינוי בצורתם. </a:t>
            </a:r>
            <a:endParaRPr lang="en-US" sz="2500" dirty="0">
              <a:solidFill>
                <a:schemeClr val="tx1"/>
              </a:solidFill>
              <a:effectLst/>
              <a:latin typeface="Calibri" panose="020F0502020204030204" pitchFamily="34" charset="0"/>
              <a:ea typeface="Calibri" panose="020F0502020204030204" pitchFamily="34" charset="0"/>
            </a:endParaRPr>
          </a:p>
          <a:p>
            <a:pPr marL="342900" lvl="0" indent="-342900" algn="just" rtl="1">
              <a:lnSpc>
                <a:spcPct val="150000"/>
              </a:lnSpc>
              <a:spcAft>
                <a:spcPts val="800"/>
              </a:spcAft>
              <a:buClrTx/>
              <a:buSzPct val="100000"/>
              <a:buFont typeface="+mj-lt"/>
              <a:buAutoNum type="arabicPeriod"/>
            </a:pPr>
            <a:r>
              <a:rPr lang="he-IL" sz="2500" b="1" dirty="0">
                <a:solidFill>
                  <a:schemeClr val="tx1"/>
                </a:solidFill>
                <a:effectLst/>
                <a:latin typeface="Calibri" panose="020F0502020204030204" pitchFamily="34" charset="0"/>
                <a:ea typeface="Calibri" panose="020F0502020204030204" pitchFamily="34" charset="0"/>
              </a:rPr>
              <a:t>היקף שימושו של המוצר המוגמר- </a:t>
            </a:r>
            <a:r>
              <a:rPr lang="he-IL" sz="2500" dirty="0">
                <a:solidFill>
                  <a:schemeClr val="tx1"/>
                </a:solidFill>
                <a:effectLst/>
                <a:latin typeface="Calibri" panose="020F0502020204030204" pitchFamily="34" charset="0"/>
                <a:ea typeface="Calibri" panose="020F0502020204030204" pitchFamily="34" charset="0"/>
              </a:rPr>
              <a:t>האם הוא נועד ללקוח ספציפי אחד שהזמין אותו או לסוג לקוחות (פס ייצור)</a:t>
            </a:r>
            <a:endParaRPr lang="en-US" sz="2500" dirty="0">
              <a:solidFill>
                <a:schemeClr val="tx1"/>
              </a:solidFill>
              <a:effectLst/>
              <a:latin typeface="Calibri" panose="020F0502020204030204" pitchFamily="34" charset="0"/>
              <a:ea typeface="Calibri" panose="020F0502020204030204" pitchFamily="34" charset="0"/>
            </a:endParaRPr>
          </a:p>
          <a:p>
            <a:pPr marL="457200" indent="-457200" algn="just">
              <a:buClrTx/>
              <a:buSzPct val="100000"/>
              <a:buFont typeface="+mj-lt"/>
              <a:buAutoNum type="arabicPeriod"/>
            </a:pPr>
            <a:r>
              <a:rPr lang="he-IL" sz="2500" b="1" dirty="0">
                <a:solidFill>
                  <a:schemeClr val="tx1"/>
                </a:solidFill>
                <a:ea typeface="Calibri" panose="020F0502020204030204" pitchFamily="34" charset="0"/>
              </a:rPr>
              <a:t>מ</a:t>
            </a:r>
            <a:r>
              <a:rPr lang="he-IL" sz="2500" b="1" dirty="0">
                <a:solidFill>
                  <a:schemeClr val="tx1"/>
                </a:solidFill>
                <a:effectLst/>
                <a:ea typeface="Calibri" panose="020F0502020204030204" pitchFamily="34" charset="0"/>
              </a:rPr>
              <a:t>בחן ההנגדה- </a:t>
            </a:r>
            <a:r>
              <a:rPr lang="he-IL" sz="2500" dirty="0">
                <a:solidFill>
                  <a:schemeClr val="tx1"/>
                </a:solidFill>
                <a:effectLst/>
                <a:ea typeface="Calibri" panose="020F0502020204030204" pitchFamily="34" charset="0"/>
              </a:rPr>
              <a:t>האם מרכז הכובד של העסק הוא ייצור או מתן שירותים</a:t>
            </a:r>
            <a:endParaRPr lang="en-US" sz="2500" dirty="0">
              <a:solidFill>
                <a:schemeClr val="tx1"/>
              </a:solidFill>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247408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121920"/>
          </a:xfrm>
        </p:spPr>
        <p:txBody>
          <a:bodyPr>
            <a:normAutofit fontScale="90000"/>
          </a:bodyPr>
          <a:lstStyle/>
          <a:p>
            <a:endParaRPr lang="he-IL" dirty="0"/>
          </a:p>
        </p:txBody>
      </p:sp>
      <p:graphicFrame>
        <p:nvGraphicFramePr>
          <p:cNvPr id="6" name="מציין מיקום תוכן 5">
            <a:extLst>
              <a:ext uri="{FF2B5EF4-FFF2-40B4-BE49-F238E27FC236}">
                <a16:creationId xmlns:a16="http://schemas.microsoft.com/office/drawing/2014/main" id="{A6DF6761-D396-303F-12B0-37069D0A6434}"/>
              </a:ext>
            </a:extLst>
          </p:cNvPr>
          <p:cNvGraphicFramePr>
            <a:graphicFrameLocks noGrp="1"/>
          </p:cNvGraphicFramePr>
          <p:nvPr>
            <p:ph idx="1"/>
            <p:extLst>
              <p:ext uri="{D42A27DB-BD31-4B8C-83A1-F6EECF244321}">
                <p14:modId xmlns:p14="http://schemas.microsoft.com/office/powerpoint/2010/main" val="3112944221"/>
              </p:ext>
            </p:extLst>
          </p:nvPr>
        </p:nvGraphicFramePr>
        <p:xfrm>
          <a:off x="7419060" y="419791"/>
          <a:ext cx="1984651" cy="5549074"/>
        </p:xfrm>
        <a:graphic>
          <a:graphicData uri="http://schemas.openxmlformats.org/drawingml/2006/table">
            <a:tbl>
              <a:tblPr rtl="1" bandRow="1">
                <a:tableStyleId>{5C22544A-7EE6-4342-B048-85BDC9FD1C3A}</a:tableStyleId>
              </a:tblPr>
              <a:tblGrid>
                <a:gridCol w="1984651">
                  <a:extLst>
                    <a:ext uri="{9D8B030D-6E8A-4147-A177-3AD203B41FA5}">
                      <a16:colId xmlns:a16="http://schemas.microsoft.com/office/drawing/2014/main" val="1807875684"/>
                    </a:ext>
                  </a:extLst>
                </a:gridCol>
              </a:tblGrid>
              <a:tr h="989101">
                <a:tc>
                  <a:txBody>
                    <a:bodyPr/>
                    <a:lstStyle/>
                    <a:p>
                      <a:pPr marL="0" algn="just" rtl="1">
                        <a:lnSpc>
                          <a:spcPct val="150000"/>
                        </a:lnSpc>
                      </a:pPr>
                      <a:r>
                        <a:rPr lang="he-IL" sz="2500" u="none" kern="1200" dirty="0">
                          <a:solidFill>
                            <a:schemeClr val="dk1"/>
                          </a:solidFill>
                          <a:effectLst/>
                          <a:latin typeface="+mn-lt"/>
                          <a:ea typeface="+mn-ea"/>
                          <a:cs typeface="+mn-cs"/>
                        </a:rPr>
                        <a:t>הוצאה לאור של ספרים וכתבי עת</a:t>
                      </a:r>
                      <a:endParaRPr lang="en-US" sz="25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44394795"/>
                  </a:ext>
                </a:extLst>
              </a:tr>
              <a:tr h="1728595">
                <a:tc>
                  <a:txBody>
                    <a:bodyPr/>
                    <a:lstStyle/>
                    <a:p>
                      <a:pPr marL="0" algn="just" rtl="1">
                        <a:lnSpc>
                          <a:spcPct val="150000"/>
                        </a:lnSpc>
                      </a:pPr>
                      <a:r>
                        <a:rPr lang="he-IL" sz="2500" u="none" kern="1200" dirty="0">
                          <a:solidFill>
                            <a:schemeClr val="dk1"/>
                          </a:solidFill>
                          <a:effectLst/>
                          <a:latin typeface="+mn-lt"/>
                          <a:ea typeface="+mn-ea"/>
                          <a:cs typeface="+mn-cs"/>
                        </a:rPr>
                        <a:t>אולפן </a:t>
                      </a:r>
                      <a:r>
                        <a:rPr lang="he-IL" sz="2500" u="none" kern="1200" dirty="0" err="1">
                          <a:solidFill>
                            <a:schemeClr val="dk1"/>
                          </a:solidFill>
                          <a:effectLst/>
                          <a:latin typeface="+mn-lt"/>
                          <a:ea typeface="+mn-ea"/>
                          <a:cs typeface="+mn-cs"/>
                        </a:rPr>
                        <a:t>טלויזיה</a:t>
                      </a:r>
                      <a:endParaRPr lang="en-US" sz="25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25571793"/>
                  </a:ext>
                </a:extLst>
              </a:tr>
              <a:tr h="1080761">
                <a:tc>
                  <a:txBody>
                    <a:bodyPr/>
                    <a:lstStyle/>
                    <a:p>
                      <a:pPr marL="0" algn="just" rtl="1">
                        <a:lnSpc>
                          <a:spcPct val="150000"/>
                        </a:lnSpc>
                      </a:pPr>
                      <a:r>
                        <a:rPr lang="he-IL" sz="2500" u="none" kern="1200" dirty="0">
                          <a:solidFill>
                            <a:schemeClr val="dk1"/>
                          </a:solidFill>
                          <a:effectLst/>
                          <a:latin typeface="+mn-lt"/>
                          <a:ea typeface="+mn-ea"/>
                          <a:cs typeface="+mn-cs"/>
                        </a:rPr>
                        <a:t>מחלקת </a:t>
                      </a:r>
                      <a:r>
                        <a:rPr lang="he-IL" sz="2500" u="none" kern="1200" dirty="0" err="1">
                          <a:solidFill>
                            <a:schemeClr val="dk1"/>
                          </a:solidFill>
                          <a:effectLst/>
                          <a:latin typeface="+mn-lt"/>
                          <a:ea typeface="+mn-ea"/>
                          <a:cs typeface="+mn-cs"/>
                        </a:rPr>
                        <a:t>קריאטייב</a:t>
                      </a:r>
                      <a:r>
                        <a:rPr lang="he-IL" sz="2500" u="none" kern="1200" dirty="0">
                          <a:solidFill>
                            <a:schemeClr val="dk1"/>
                          </a:solidFill>
                          <a:effectLst/>
                          <a:latin typeface="+mn-lt"/>
                          <a:ea typeface="+mn-ea"/>
                          <a:cs typeface="+mn-cs"/>
                        </a:rPr>
                        <a:t> של חברת פרסום</a:t>
                      </a:r>
                      <a:endParaRPr lang="en-US" sz="25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55986607"/>
                  </a:ext>
                </a:extLst>
              </a:tr>
              <a:tr h="510439">
                <a:tc>
                  <a:txBody>
                    <a:bodyPr/>
                    <a:lstStyle/>
                    <a:p>
                      <a:pPr marL="0" algn="just" rtl="1">
                        <a:lnSpc>
                          <a:spcPct val="150000"/>
                        </a:lnSpc>
                      </a:pPr>
                      <a:r>
                        <a:rPr lang="he-IL" sz="2500" u="none" dirty="0">
                          <a:effectLst/>
                          <a:latin typeface="Calibri" panose="020F0502020204030204" pitchFamily="34" charset="0"/>
                          <a:ea typeface="Calibri" panose="020F0502020204030204" pitchFamily="34" charset="0"/>
                          <a:cs typeface="+mn-cs"/>
                        </a:rPr>
                        <a:t>מערכת עיתון</a:t>
                      </a:r>
                      <a:endParaRPr lang="en-US" sz="2500" u="none"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832851973"/>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graphicFrame>
        <p:nvGraphicFramePr>
          <p:cNvPr id="7" name="טבלה 7">
            <a:extLst>
              <a:ext uri="{FF2B5EF4-FFF2-40B4-BE49-F238E27FC236}">
                <a16:creationId xmlns:a16="http://schemas.microsoft.com/office/drawing/2014/main" id="{F5699663-DB5F-A8F5-5337-6E4523D72B41}"/>
              </a:ext>
            </a:extLst>
          </p:cNvPr>
          <p:cNvGraphicFramePr>
            <a:graphicFrameLocks noGrp="1"/>
          </p:cNvGraphicFramePr>
          <p:nvPr>
            <p:extLst>
              <p:ext uri="{D42A27DB-BD31-4B8C-83A1-F6EECF244321}">
                <p14:modId xmlns:p14="http://schemas.microsoft.com/office/powerpoint/2010/main" val="3613042174"/>
              </p:ext>
            </p:extLst>
          </p:nvPr>
        </p:nvGraphicFramePr>
        <p:xfrm>
          <a:off x="333284" y="419791"/>
          <a:ext cx="7074456" cy="1639745"/>
        </p:xfrm>
        <a:graphic>
          <a:graphicData uri="http://schemas.openxmlformats.org/drawingml/2006/table">
            <a:tbl>
              <a:tblPr rtl="1" bandRow="1">
                <a:tableStyleId>{5C22544A-7EE6-4342-B048-85BDC9FD1C3A}</a:tableStyleId>
              </a:tblPr>
              <a:tblGrid>
                <a:gridCol w="1835882">
                  <a:extLst>
                    <a:ext uri="{9D8B030D-6E8A-4147-A177-3AD203B41FA5}">
                      <a16:colId xmlns:a16="http://schemas.microsoft.com/office/drawing/2014/main" val="394500860"/>
                    </a:ext>
                  </a:extLst>
                </a:gridCol>
                <a:gridCol w="5238574">
                  <a:extLst>
                    <a:ext uri="{9D8B030D-6E8A-4147-A177-3AD203B41FA5}">
                      <a16:colId xmlns:a16="http://schemas.microsoft.com/office/drawing/2014/main" val="1891348909"/>
                    </a:ext>
                  </a:extLst>
                </a:gridCol>
              </a:tblGrid>
              <a:tr h="1639745">
                <a:tc>
                  <a:txBody>
                    <a:bodyPr/>
                    <a:lstStyle/>
                    <a:p>
                      <a:pPr marL="0" lvl="0" indent="0" algn="just" rtl="1">
                        <a:lnSpc>
                          <a:spcPct val="150000"/>
                        </a:lnSpc>
                        <a:spcAft>
                          <a:spcPts val="800"/>
                        </a:spcAft>
                        <a:buFont typeface="Wingdings" panose="05000000000000000000" pitchFamily="2" charset="2"/>
                        <a:buNone/>
                      </a:pPr>
                      <a:r>
                        <a:rPr lang="he-IL" sz="2500" dirty="0">
                          <a:effectLst/>
                          <a:latin typeface="Calibri" panose="020F0502020204030204" pitchFamily="34" charset="0"/>
                          <a:ea typeface="Calibri" panose="020F0502020204030204" pitchFamily="34" charset="0"/>
                          <a:cs typeface="+mn-cs"/>
                        </a:rPr>
                        <a:t>תעשיה</a:t>
                      </a:r>
                      <a:r>
                        <a:rPr lang="he-IL" sz="2500" dirty="0">
                          <a:effectLst/>
                          <a:latin typeface="Calibri" panose="020F0502020204030204" pitchFamily="34" charset="0"/>
                          <a:ea typeface="Calibri" panose="020F0502020204030204" pitchFamily="34" charset="0"/>
                          <a:cs typeface="David" panose="020E0502060401010101" pitchFamily="34" charset="-79"/>
                        </a:rPr>
                        <a:t> </a:t>
                      </a:r>
                      <a:endParaRPr lang="en-US" sz="25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algn="just" rtl="1">
                        <a:lnSpc>
                          <a:spcPct val="150000"/>
                        </a:lnSpc>
                        <a:spcAft>
                          <a:spcPts val="800"/>
                        </a:spcAft>
                      </a:pPr>
                      <a:r>
                        <a:rPr lang="he-IL" sz="2500" u="none" strike="noStrike" kern="1200" dirty="0">
                          <a:solidFill>
                            <a:schemeClr val="dk1"/>
                          </a:solidFill>
                          <a:effectLst/>
                          <a:latin typeface="+mn-lt"/>
                          <a:ea typeface="+mn-ea"/>
                          <a:cs typeface="+mn-cs"/>
                        </a:rPr>
                        <a:t>ע"א 1960/90 פקיד שומה תל אביב נ' חברת רעיונות בע"מ</a:t>
                      </a:r>
                      <a:endParaRPr lang="en-US" sz="2500" i="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82829084"/>
                  </a:ext>
                </a:extLst>
              </a:tr>
            </a:tbl>
          </a:graphicData>
        </a:graphic>
      </p:graphicFrame>
      <p:graphicFrame>
        <p:nvGraphicFramePr>
          <p:cNvPr id="8" name="טבלה 8">
            <a:extLst>
              <a:ext uri="{FF2B5EF4-FFF2-40B4-BE49-F238E27FC236}">
                <a16:creationId xmlns:a16="http://schemas.microsoft.com/office/drawing/2014/main" id="{06D48690-5CC9-F2D6-7692-A9472FAD6419}"/>
              </a:ext>
            </a:extLst>
          </p:cNvPr>
          <p:cNvGraphicFramePr>
            <a:graphicFrameLocks noGrp="1"/>
          </p:cNvGraphicFramePr>
          <p:nvPr>
            <p:extLst>
              <p:ext uri="{D42A27DB-BD31-4B8C-83A1-F6EECF244321}">
                <p14:modId xmlns:p14="http://schemas.microsoft.com/office/powerpoint/2010/main" val="2442714639"/>
              </p:ext>
            </p:extLst>
          </p:nvPr>
        </p:nvGraphicFramePr>
        <p:xfrm>
          <a:off x="333286" y="2059538"/>
          <a:ext cx="7074454" cy="1777524"/>
        </p:xfrm>
        <a:graphic>
          <a:graphicData uri="http://schemas.openxmlformats.org/drawingml/2006/table">
            <a:tbl>
              <a:tblPr rtl="1">
                <a:tableStyleId>{5C22544A-7EE6-4342-B048-85BDC9FD1C3A}</a:tableStyleId>
              </a:tblPr>
              <a:tblGrid>
                <a:gridCol w="1852974">
                  <a:extLst>
                    <a:ext uri="{9D8B030D-6E8A-4147-A177-3AD203B41FA5}">
                      <a16:colId xmlns:a16="http://schemas.microsoft.com/office/drawing/2014/main" val="2134351682"/>
                    </a:ext>
                  </a:extLst>
                </a:gridCol>
                <a:gridCol w="5221480">
                  <a:extLst>
                    <a:ext uri="{9D8B030D-6E8A-4147-A177-3AD203B41FA5}">
                      <a16:colId xmlns:a16="http://schemas.microsoft.com/office/drawing/2014/main" val="4161341990"/>
                    </a:ext>
                  </a:extLst>
                </a:gridCol>
              </a:tblGrid>
              <a:tr h="1777524">
                <a:tc>
                  <a:txBody>
                    <a:bodyPr/>
                    <a:lstStyle/>
                    <a:p>
                      <a:pPr marL="0" lvl="0" indent="0" algn="just" rtl="1">
                        <a:lnSpc>
                          <a:spcPct val="150000"/>
                        </a:lnSpc>
                        <a:spcAft>
                          <a:spcPts val="800"/>
                        </a:spcAft>
                        <a:buFont typeface="Wingdings" panose="05000000000000000000" pitchFamily="2" charset="2"/>
                        <a:buNone/>
                      </a:pPr>
                      <a:r>
                        <a:rPr lang="he-IL" sz="2500" dirty="0">
                          <a:effectLst/>
                          <a:latin typeface="Calibri" panose="020F0502020204030204" pitchFamily="34" charset="0"/>
                          <a:ea typeface="Calibri" panose="020F0502020204030204" pitchFamily="34" charset="0"/>
                          <a:cs typeface="+mn-cs"/>
                        </a:rPr>
                        <a:t>האולפן- עסק</a:t>
                      </a:r>
                    </a:p>
                    <a:p>
                      <a:pPr marL="0" lvl="0" indent="0" algn="just" rtl="1">
                        <a:lnSpc>
                          <a:spcPct val="150000"/>
                        </a:lnSpc>
                        <a:spcAft>
                          <a:spcPts val="800"/>
                        </a:spcAft>
                        <a:buFont typeface="Wingdings" panose="05000000000000000000" pitchFamily="2" charset="2"/>
                        <a:buNone/>
                      </a:pPr>
                      <a:r>
                        <a:rPr lang="he-IL" sz="2500" dirty="0">
                          <a:effectLst/>
                          <a:latin typeface="Calibri" panose="020F0502020204030204" pitchFamily="34" charset="0"/>
                          <a:ea typeface="Calibri" panose="020F0502020204030204" pitchFamily="34" charset="0"/>
                          <a:cs typeface="+mn-cs"/>
                        </a:rPr>
                        <a:t>חדרי עריכה-תעשיה </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rtl="1"/>
                      <a:r>
                        <a:rPr lang="he-IL" sz="2500" kern="1200" dirty="0">
                          <a:solidFill>
                            <a:schemeClr val="dk1"/>
                          </a:solidFill>
                          <a:effectLst/>
                          <a:latin typeface="+mn-lt"/>
                          <a:ea typeface="+mn-ea"/>
                          <a:cs typeface="+mn-cs"/>
                        </a:rPr>
                        <a:t>מנהל הארנונה בעיריית ת"א נ' ג.ג </a:t>
                      </a:r>
                      <a:r>
                        <a:rPr lang="en-US" sz="2500" kern="1200" dirty="0">
                          <a:solidFill>
                            <a:schemeClr val="dk1"/>
                          </a:solidFill>
                          <a:effectLst/>
                          <a:latin typeface="+mn-lt"/>
                          <a:ea typeface="+mn-ea"/>
                          <a:cs typeface="+mn-cs"/>
                        </a:rPr>
                        <a:t> </a:t>
                      </a:r>
                      <a:r>
                        <a:rPr lang="he-IL" sz="2500" kern="1200" dirty="0">
                          <a:solidFill>
                            <a:schemeClr val="dk1"/>
                          </a:solidFill>
                          <a:effectLst/>
                          <a:latin typeface="+mn-lt"/>
                          <a:ea typeface="+mn-ea"/>
                          <a:cs typeface="+mn-cs"/>
                        </a:rPr>
                        <a:t>אולפני ישראל ירושלים בע"מ </a:t>
                      </a:r>
                      <a:endParaRPr lang="en-US" sz="2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443681328"/>
                  </a:ext>
                </a:extLst>
              </a:tr>
            </a:tbl>
          </a:graphicData>
        </a:graphic>
      </p:graphicFrame>
      <p:graphicFrame>
        <p:nvGraphicFramePr>
          <p:cNvPr id="10" name="טבלה 10">
            <a:extLst>
              <a:ext uri="{FF2B5EF4-FFF2-40B4-BE49-F238E27FC236}">
                <a16:creationId xmlns:a16="http://schemas.microsoft.com/office/drawing/2014/main" id="{AD20DC9E-AB7E-50DA-69D8-911BF8DC3433}"/>
              </a:ext>
            </a:extLst>
          </p:cNvPr>
          <p:cNvGraphicFramePr>
            <a:graphicFrameLocks noGrp="1"/>
          </p:cNvGraphicFramePr>
          <p:nvPr>
            <p:extLst>
              <p:ext uri="{D42A27DB-BD31-4B8C-83A1-F6EECF244321}">
                <p14:modId xmlns:p14="http://schemas.microsoft.com/office/powerpoint/2010/main" val="4182158755"/>
              </p:ext>
            </p:extLst>
          </p:nvPr>
        </p:nvGraphicFramePr>
        <p:xfrm>
          <a:off x="333285" y="3821027"/>
          <a:ext cx="7074455" cy="1649794"/>
        </p:xfrm>
        <a:graphic>
          <a:graphicData uri="http://schemas.openxmlformats.org/drawingml/2006/table">
            <a:tbl>
              <a:tblPr rtl="1" bandRow="1">
                <a:tableStyleId>{5C22544A-7EE6-4342-B048-85BDC9FD1C3A}</a:tableStyleId>
              </a:tblPr>
              <a:tblGrid>
                <a:gridCol w="1864294">
                  <a:extLst>
                    <a:ext uri="{9D8B030D-6E8A-4147-A177-3AD203B41FA5}">
                      <a16:colId xmlns:a16="http://schemas.microsoft.com/office/drawing/2014/main" val="293484289"/>
                    </a:ext>
                  </a:extLst>
                </a:gridCol>
                <a:gridCol w="5210161">
                  <a:extLst>
                    <a:ext uri="{9D8B030D-6E8A-4147-A177-3AD203B41FA5}">
                      <a16:colId xmlns:a16="http://schemas.microsoft.com/office/drawing/2014/main" val="845156170"/>
                    </a:ext>
                  </a:extLst>
                </a:gridCol>
              </a:tblGrid>
              <a:tr h="1542641">
                <a:tc>
                  <a:txBody>
                    <a:bodyPr/>
                    <a:lstStyle/>
                    <a:p>
                      <a:pPr marL="0" lvl="0" indent="0" algn="just" rtl="1">
                        <a:lnSpc>
                          <a:spcPct val="150000"/>
                        </a:lnSpc>
                        <a:spcAft>
                          <a:spcPts val="800"/>
                        </a:spcAft>
                        <a:buFont typeface="Wingdings" panose="05000000000000000000" pitchFamily="2" charset="2"/>
                        <a:buNone/>
                      </a:pPr>
                      <a:r>
                        <a:rPr lang="he-IL" sz="2500" dirty="0">
                          <a:effectLst/>
                          <a:latin typeface="Calibri" panose="020F0502020204030204" pitchFamily="34" charset="0"/>
                          <a:ea typeface="Calibri" panose="020F0502020204030204" pitchFamily="34" charset="0"/>
                          <a:cs typeface="+mn-cs"/>
                        </a:rPr>
                        <a:t>תעשיה </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0" algn="just" defTabSz="457200" rtl="1" eaLnBrk="1" latinLnBrk="0" hangingPunct="1">
                        <a:lnSpc>
                          <a:spcPct val="150000"/>
                        </a:lnSpc>
                        <a:spcAft>
                          <a:spcPts val="800"/>
                        </a:spcAft>
                      </a:pPr>
                      <a:r>
                        <a:rPr lang="he-IL" sz="2500" kern="1200" dirty="0" err="1">
                          <a:solidFill>
                            <a:schemeClr val="dk1"/>
                          </a:solidFill>
                          <a:effectLst/>
                          <a:latin typeface="+mn-lt"/>
                          <a:ea typeface="+mn-ea"/>
                          <a:cs typeface="+mn-cs"/>
                        </a:rPr>
                        <a:t>עמנ</a:t>
                      </a:r>
                      <a:r>
                        <a:rPr lang="he-IL" sz="2500" kern="1200" dirty="0">
                          <a:solidFill>
                            <a:schemeClr val="dk1"/>
                          </a:solidFill>
                          <a:effectLst/>
                          <a:latin typeface="+mn-lt"/>
                          <a:ea typeface="+mn-ea"/>
                          <a:cs typeface="+mn-cs"/>
                        </a:rPr>
                        <a:t> 183/04‏</a:t>
                      </a:r>
                      <a:r>
                        <a:rPr lang="en-US" sz="2500" kern="1200" dirty="0">
                          <a:solidFill>
                            <a:schemeClr val="dk1"/>
                          </a:solidFill>
                          <a:effectLst/>
                          <a:latin typeface="+mn-lt"/>
                          <a:ea typeface="+mn-ea"/>
                          <a:cs typeface="+mn-cs"/>
                        </a:rPr>
                        <a:t> </a:t>
                      </a:r>
                      <a:r>
                        <a:rPr lang="he-IL" sz="2500" kern="1200" dirty="0">
                          <a:solidFill>
                            <a:schemeClr val="dk1"/>
                          </a:solidFill>
                          <a:effectLst/>
                          <a:latin typeface="+mn-lt"/>
                          <a:ea typeface="+mn-ea"/>
                          <a:cs typeface="+mn-cs"/>
                        </a:rPr>
                        <a:t>מנהל הארנונה של עיריית ת"א נ' דרורי שלומי </a:t>
                      </a:r>
                      <a:r>
                        <a:rPr lang="he-IL" sz="2500" kern="1200" dirty="0" err="1">
                          <a:solidFill>
                            <a:schemeClr val="dk1"/>
                          </a:solidFill>
                          <a:effectLst/>
                          <a:latin typeface="+mn-lt"/>
                          <a:ea typeface="+mn-ea"/>
                          <a:cs typeface="+mn-cs"/>
                        </a:rPr>
                        <a:t>ארועטי</a:t>
                      </a:r>
                      <a:r>
                        <a:rPr lang="he-IL" sz="2500" kern="1200" dirty="0">
                          <a:solidFill>
                            <a:schemeClr val="dk1"/>
                          </a:solidFill>
                          <a:effectLst/>
                          <a:latin typeface="+mn-lt"/>
                          <a:ea typeface="+mn-ea"/>
                          <a:cs typeface="+mn-cs"/>
                        </a:rPr>
                        <a:t> פרסומאים בע"מ</a:t>
                      </a:r>
                      <a:endParaRPr lang="en-US" sz="2500" i="1" u="none"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612088523"/>
                  </a:ext>
                </a:extLst>
              </a:tr>
            </a:tbl>
          </a:graphicData>
        </a:graphic>
      </p:graphicFrame>
      <p:graphicFrame>
        <p:nvGraphicFramePr>
          <p:cNvPr id="11" name="טבלה 11">
            <a:extLst>
              <a:ext uri="{FF2B5EF4-FFF2-40B4-BE49-F238E27FC236}">
                <a16:creationId xmlns:a16="http://schemas.microsoft.com/office/drawing/2014/main" id="{70138014-80E7-1FF5-FC58-E1BF7DB993EC}"/>
              </a:ext>
            </a:extLst>
          </p:cNvPr>
          <p:cNvGraphicFramePr>
            <a:graphicFrameLocks noGrp="1"/>
          </p:cNvGraphicFramePr>
          <p:nvPr>
            <p:extLst>
              <p:ext uri="{D42A27DB-BD31-4B8C-83A1-F6EECF244321}">
                <p14:modId xmlns:p14="http://schemas.microsoft.com/office/powerpoint/2010/main" val="2205980499"/>
              </p:ext>
            </p:extLst>
          </p:nvPr>
        </p:nvGraphicFramePr>
        <p:xfrm>
          <a:off x="344605" y="5454785"/>
          <a:ext cx="7074455" cy="511493"/>
        </p:xfrm>
        <a:graphic>
          <a:graphicData uri="http://schemas.openxmlformats.org/drawingml/2006/table">
            <a:tbl>
              <a:tblPr rtl="1">
                <a:tableStyleId>{5C22544A-7EE6-4342-B048-85BDC9FD1C3A}</a:tableStyleId>
              </a:tblPr>
              <a:tblGrid>
                <a:gridCol w="1827847">
                  <a:extLst>
                    <a:ext uri="{9D8B030D-6E8A-4147-A177-3AD203B41FA5}">
                      <a16:colId xmlns:a16="http://schemas.microsoft.com/office/drawing/2014/main" val="3669811618"/>
                    </a:ext>
                  </a:extLst>
                </a:gridCol>
                <a:gridCol w="5246608">
                  <a:extLst>
                    <a:ext uri="{9D8B030D-6E8A-4147-A177-3AD203B41FA5}">
                      <a16:colId xmlns:a16="http://schemas.microsoft.com/office/drawing/2014/main" val="3970400237"/>
                    </a:ext>
                  </a:extLst>
                </a:gridCol>
              </a:tblGrid>
              <a:tr h="470350">
                <a:tc>
                  <a:txBody>
                    <a:bodyPr/>
                    <a:lstStyle/>
                    <a:p>
                      <a:pPr marL="0" lvl="0" indent="0" algn="just" rtl="1">
                        <a:lnSpc>
                          <a:spcPct val="150000"/>
                        </a:lnSpc>
                        <a:spcAft>
                          <a:spcPts val="800"/>
                        </a:spcAft>
                        <a:buFont typeface="Wingdings" panose="05000000000000000000" pitchFamily="2" charset="2"/>
                        <a:buNone/>
                      </a:pPr>
                      <a:r>
                        <a:rPr lang="he-IL" sz="2500" dirty="0">
                          <a:effectLst/>
                          <a:latin typeface="Calibri" panose="020F0502020204030204" pitchFamily="34" charset="0"/>
                          <a:ea typeface="Calibri" panose="020F0502020204030204" pitchFamily="34" charset="0"/>
                          <a:cs typeface="+mn-cs"/>
                        </a:rPr>
                        <a:t>תעשיה</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0" algn="just" defTabSz="457200" rtl="1" eaLnBrk="1" latinLnBrk="0" hangingPunct="1">
                        <a:lnSpc>
                          <a:spcPct val="150000"/>
                        </a:lnSpc>
                        <a:spcAft>
                          <a:spcPts val="800"/>
                        </a:spcAft>
                      </a:pPr>
                      <a:r>
                        <a:rPr lang="he-IL" sz="2500" kern="1200" dirty="0">
                          <a:solidFill>
                            <a:schemeClr val="dk1"/>
                          </a:solidFill>
                          <a:effectLst/>
                          <a:latin typeface="+mn-lt"/>
                          <a:ea typeface="+mn-ea"/>
                          <a:cs typeface="+mn-cs"/>
                        </a:rPr>
                        <a:t>ע"ש 5414/99 עיתון צפון נ' עיריית נהריה</a:t>
                      </a:r>
                      <a:endParaRPr lang="en-US" sz="2500" i="1" kern="1200" dirty="0">
                        <a:solidFill>
                          <a:schemeClr val="dk1"/>
                        </a:solidFill>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780157021"/>
                  </a:ext>
                </a:extLst>
              </a:tr>
            </a:tbl>
          </a:graphicData>
        </a:graphic>
      </p:graphicFrame>
    </p:spTree>
    <p:extLst>
      <p:ext uri="{BB962C8B-B14F-4D97-AF65-F5344CB8AC3E}">
        <p14:creationId xmlns:p14="http://schemas.microsoft.com/office/powerpoint/2010/main" val="175514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121920"/>
          </a:xfrm>
        </p:spPr>
        <p:txBody>
          <a:bodyPr>
            <a:normAutofit fontScale="90000"/>
          </a:bodyPr>
          <a:lstStyle/>
          <a:p>
            <a:endParaRPr lang="he-IL" dirty="0"/>
          </a:p>
        </p:txBody>
      </p:sp>
      <p:graphicFrame>
        <p:nvGraphicFramePr>
          <p:cNvPr id="6" name="מציין מיקום תוכן 5">
            <a:extLst>
              <a:ext uri="{FF2B5EF4-FFF2-40B4-BE49-F238E27FC236}">
                <a16:creationId xmlns:a16="http://schemas.microsoft.com/office/drawing/2014/main" id="{A6DF6761-D396-303F-12B0-37069D0A6434}"/>
              </a:ext>
            </a:extLst>
          </p:cNvPr>
          <p:cNvGraphicFramePr>
            <a:graphicFrameLocks noGrp="1"/>
          </p:cNvGraphicFramePr>
          <p:nvPr>
            <p:ph idx="1"/>
            <p:extLst>
              <p:ext uri="{D42A27DB-BD31-4B8C-83A1-F6EECF244321}">
                <p14:modId xmlns:p14="http://schemas.microsoft.com/office/powerpoint/2010/main" val="3809229569"/>
              </p:ext>
            </p:extLst>
          </p:nvPr>
        </p:nvGraphicFramePr>
        <p:xfrm>
          <a:off x="7394662" y="568110"/>
          <a:ext cx="2110287" cy="3852366"/>
        </p:xfrm>
        <a:graphic>
          <a:graphicData uri="http://schemas.openxmlformats.org/drawingml/2006/table">
            <a:tbl>
              <a:tblPr rtl="1" bandRow="1">
                <a:tableStyleId>{5C22544A-7EE6-4342-B048-85BDC9FD1C3A}</a:tableStyleId>
              </a:tblPr>
              <a:tblGrid>
                <a:gridCol w="2110287">
                  <a:extLst>
                    <a:ext uri="{9D8B030D-6E8A-4147-A177-3AD203B41FA5}">
                      <a16:colId xmlns:a16="http://schemas.microsoft.com/office/drawing/2014/main" val="1807875684"/>
                    </a:ext>
                  </a:extLst>
                </a:gridCol>
              </a:tblGrid>
              <a:tr h="1088633">
                <a:tc>
                  <a:txBody>
                    <a:bodyPr/>
                    <a:lstStyle/>
                    <a:p>
                      <a:pPr marL="0" algn="just" defTabSz="457200" rtl="1" eaLnBrk="1" latinLnBrk="0" hangingPunct="1">
                        <a:lnSpc>
                          <a:spcPct val="150000"/>
                        </a:lnSpc>
                      </a:pPr>
                      <a:r>
                        <a:rPr lang="he-IL" sz="2500" u="none" kern="1200" dirty="0">
                          <a:solidFill>
                            <a:schemeClr val="dk1"/>
                          </a:solidFill>
                          <a:effectLst/>
                          <a:latin typeface="+mn-lt"/>
                          <a:ea typeface="+mn-ea"/>
                          <a:cs typeface="+mn-cs"/>
                        </a:rPr>
                        <a:t>עבודות הנדסה, תכנון ויעוץ</a:t>
                      </a:r>
                      <a:endParaRPr lang="en-US" sz="2500" u="none"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344394795"/>
                  </a:ext>
                </a:extLst>
              </a:tr>
              <a:tr h="1093377">
                <a:tc>
                  <a:txBody>
                    <a:bodyPr/>
                    <a:lstStyle/>
                    <a:p>
                      <a:pPr marL="0" algn="just" rtl="1">
                        <a:lnSpc>
                          <a:spcPct val="150000"/>
                        </a:lnSpc>
                      </a:pPr>
                      <a:r>
                        <a:rPr lang="he-IL" sz="2500" u="none" kern="1200" dirty="0">
                          <a:solidFill>
                            <a:schemeClr val="dk1"/>
                          </a:solidFill>
                          <a:effectLst/>
                          <a:latin typeface="+mn-lt"/>
                          <a:ea typeface="+mn-ea"/>
                          <a:cs typeface="+mn-cs"/>
                        </a:rPr>
                        <a:t>חברה העוסקת בפיתוח תוכנה</a:t>
                      </a:r>
                      <a:endParaRPr lang="en-US" sz="25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25571793"/>
                  </a:ext>
                </a:extLst>
              </a:tr>
              <a:tr h="1670356">
                <a:tc>
                  <a:txBody>
                    <a:bodyPr/>
                    <a:lstStyle/>
                    <a:p>
                      <a:pPr marL="0" algn="just" rtl="1">
                        <a:lnSpc>
                          <a:spcPct val="150000"/>
                        </a:lnSpc>
                      </a:pPr>
                      <a:r>
                        <a:rPr lang="he-IL" sz="2500" u="none" kern="1200" dirty="0">
                          <a:solidFill>
                            <a:schemeClr val="dk1"/>
                          </a:solidFill>
                          <a:effectLst/>
                          <a:latin typeface="+mn-lt"/>
                          <a:ea typeface="+mn-ea"/>
                          <a:cs typeface="+mn-cs"/>
                        </a:rPr>
                        <a:t>פעילות של גיור מוצרים מיובאים </a:t>
                      </a:r>
                      <a:endParaRPr lang="en-US" sz="25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55986607"/>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graphicFrame>
        <p:nvGraphicFramePr>
          <p:cNvPr id="7" name="טבלה 7">
            <a:extLst>
              <a:ext uri="{FF2B5EF4-FFF2-40B4-BE49-F238E27FC236}">
                <a16:creationId xmlns:a16="http://schemas.microsoft.com/office/drawing/2014/main" id="{F5699663-DB5F-A8F5-5337-6E4523D72B41}"/>
              </a:ext>
            </a:extLst>
          </p:cNvPr>
          <p:cNvGraphicFramePr>
            <a:graphicFrameLocks noGrp="1"/>
          </p:cNvGraphicFramePr>
          <p:nvPr>
            <p:extLst>
              <p:ext uri="{D42A27DB-BD31-4B8C-83A1-F6EECF244321}">
                <p14:modId xmlns:p14="http://schemas.microsoft.com/office/powerpoint/2010/main" val="3009240541"/>
              </p:ext>
            </p:extLst>
          </p:nvPr>
        </p:nvGraphicFramePr>
        <p:xfrm>
          <a:off x="167461" y="568110"/>
          <a:ext cx="7223746" cy="1082993"/>
        </p:xfrm>
        <a:graphic>
          <a:graphicData uri="http://schemas.openxmlformats.org/drawingml/2006/table">
            <a:tbl>
              <a:tblPr rtl="1" bandRow="1">
                <a:tableStyleId>{5C22544A-7EE6-4342-B048-85BDC9FD1C3A}</a:tableStyleId>
              </a:tblPr>
              <a:tblGrid>
                <a:gridCol w="1246781">
                  <a:extLst>
                    <a:ext uri="{9D8B030D-6E8A-4147-A177-3AD203B41FA5}">
                      <a16:colId xmlns:a16="http://schemas.microsoft.com/office/drawing/2014/main" val="394500860"/>
                    </a:ext>
                  </a:extLst>
                </a:gridCol>
                <a:gridCol w="5976965">
                  <a:extLst>
                    <a:ext uri="{9D8B030D-6E8A-4147-A177-3AD203B41FA5}">
                      <a16:colId xmlns:a16="http://schemas.microsoft.com/office/drawing/2014/main" val="1891348909"/>
                    </a:ext>
                  </a:extLst>
                </a:gridCol>
              </a:tblGrid>
              <a:tr h="1041503">
                <a:tc>
                  <a:txBody>
                    <a:bodyPr/>
                    <a:lstStyle/>
                    <a:p>
                      <a:pPr marL="0" lvl="0" indent="0" algn="just" rtl="1">
                        <a:lnSpc>
                          <a:spcPct val="150000"/>
                        </a:lnSpc>
                        <a:spcAft>
                          <a:spcPts val="800"/>
                        </a:spcAft>
                        <a:buFont typeface="Wingdings" panose="05000000000000000000" pitchFamily="2" charset="2"/>
                        <a:buNone/>
                      </a:pPr>
                      <a:r>
                        <a:rPr lang="he-IL" sz="2500" dirty="0">
                          <a:effectLst/>
                          <a:latin typeface="Calibri" panose="020F0502020204030204" pitchFamily="34" charset="0"/>
                          <a:ea typeface="Calibri" panose="020F0502020204030204" pitchFamily="34" charset="0"/>
                          <a:cs typeface="+mn-cs"/>
                        </a:rPr>
                        <a:t>שירותים ומסחר </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0" algn="just" rtl="1">
                        <a:lnSpc>
                          <a:spcPct val="150000"/>
                        </a:lnSpc>
                        <a:spcAft>
                          <a:spcPts val="800"/>
                        </a:spcAft>
                      </a:pPr>
                      <a:r>
                        <a:rPr lang="he-IL" sz="2500" kern="1200" dirty="0">
                          <a:solidFill>
                            <a:schemeClr val="dk1"/>
                          </a:solidFill>
                          <a:effectLst/>
                          <a:latin typeface="+mn-lt"/>
                          <a:ea typeface="+mn-ea"/>
                          <a:cs typeface="+mn-cs"/>
                        </a:rPr>
                        <a:t>ע"ש 11/95- חברת אמנון </a:t>
                      </a:r>
                      <a:r>
                        <a:rPr lang="he-IL" sz="2500" kern="1200" dirty="0" err="1">
                          <a:solidFill>
                            <a:schemeClr val="dk1"/>
                          </a:solidFill>
                          <a:effectLst/>
                          <a:latin typeface="+mn-lt"/>
                          <a:ea typeface="+mn-ea"/>
                          <a:cs typeface="+mn-cs"/>
                        </a:rPr>
                        <a:t>יושע</a:t>
                      </a:r>
                      <a:r>
                        <a:rPr lang="he-IL" sz="2500" kern="1200" dirty="0">
                          <a:solidFill>
                            <a:schemeClr val="dk1"/>
                          </a:solidFill>
                          <a:effectLst/>
                          <a:latin typeface="+mn-lt"/>
                          <a:ea typeface="+mn-ea"/>
                          <a:cs typeface="+mn-cs"/>
                        </a:rPr>
                        <a:t> בע"מ נ' מנהל הארנונה בעיריית ירושלים</a:t>
                      </a:r>
                      <a:endParaRPr lang="en-US" sz="2500" i="1"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1282829084"/>
                  </a:ext>
                </a:extLst>
              </a:tr>
            </a:tbl>
          </a:graphicData>
        </a:graphic>
      </p:graphicFrame>
      <p:graphicFrame>
        <p:nvGraphicFramePr>
          <p:cNvPr id="8" name="טבלה 8">
            <a:extLst>
              <a:ext uri="{FF2B5EF4-FFF2-40B4-BE49-F238E27FC236}">
                <a16:creationId xmlns:a16="http://schemas.microsoft.com/office/drawing/2014/main" id="{06D48690-5CC9-F2D6-7692-A9472FAD6419}"/>
              </a:ext>
            </a:extLst>
          </p:cNvPr>
          <p:cNvGraphicFramePr>
            <a:graphicFrameLocks noGrp="1"/>
          </p:cNvGraphicFramePr>
          <p:nvPr>
            <p:extLst>
              <p:ext uri="{D42A27DB-BD31-4B8C-83A1-F6EECF244321}">
                <p14:modId xmlns:p14="http://schemas.microsoft.com/office/powerpoint/2010/main" val="1256908114"/>
              </p:ext>
            </p:extLst>
          </p:nvPr>
        </p:nvGraphicFramePr>
        <p:xfrm>
          <a:off x="170915" y="1665816"/>
          <a:ext cx="7220291" cy="1068196"/>
        </p:xfrm>
        <a:graphic>
          <a:graphicData uri="http://schemas.openxmlformats.org/drawingml/2006/table">
            <a:tbl>
              <a:tblPr rtl="1">
                <a:tableStyleId>{5C22544A-7EE6-4342-B048-85BDC9FD1C3A}</a:tableStyleId>
              </a:tblPr>
              <a:tblGrid>
                <a:gridCol w="1238234">
                  <a:extLst>
                    <a:ext uri="{9D8B030D-6E8A-4147-A177-3AD203B41FA5}">
                      <a16:colId xmlns:a16="http://schemas.microsoft.com/office/drawing/2014/main" val="2134351682"/>
                    </a:ext>
                  </a:extLst>
                </a:gridCol>
                <a:gridCol w="5982057">
                  <a:extLst>
                    <a:ext uri="{9D8B030D-6E8A-4147-A177-3AD203B41FA5}">
                      <a16:colId xmlns:a16="http://schemas.microsoft.com/office/drawing/2014/main" val="4161341990"/>
                    </a:ext>
                  </a:extLst>
                </a:gridCol>
              </a:tblGrid>
              <a:tr h="1068196">
                <a:tc>
                  <a:txBody>
                    <a:bodyPr/>
                    <a:lstStyle/>
                    <a:p>
                      <a:pPr marL="0" lvl="0" indent="0" algn="just" rtl="1">
                        <a:lnSpc>
                          <a:spcPct val="150000"/>
                        </a:lnSpc>
                        <a:spcAft>
                          <a:spcPts val="800"/>
                        </a:spcAft>
                        <a:buFont typeface="Wingdings" panose="05000000000000000000" pitchFamily="2" charset="2"/>
                        <a:buNone/>
                      </a:pPr>
                      <a:r>
                        <a:rPr lang="he-IL" sz="2500" dirty="0">
                          <a:effectLst/>
                          <a:latin typeface="Calibri" panose="020F0502020204030204" pitchFamily="34" charset="0"/>
                          <a:ea typeface="Calibri" panose="020F0502020204030204" pitchFamily="34" charset="0"/>
                          <a:cs typeface="+mn-cs"/>
                        </a:rPr>
                        <a:t>תעשיה</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rtl="1"/>
                      <a:r>
                        <a:rPr lang="he-IL" sz="2500" kern="1200" dirty="0" err="1">
                          <a:solidFill>
                            <a:schemeClr val="dk1"/>
                          </a:solidFill>
                          <a:effectLst/>
                          <a:latin typeface="+mn-lt"/>
                          <a:ea typeface="+mn-ea"/>
                          <a:cs typeface="+mn-cs"/>
                        </a:rPr>
                        <a:t>עמ"נ</a:t>
                      </a:r>
                      <a:r>
                        <a:rPr lang="he-IL" sz="2500" kern="1200" dirty="0">
                          <a:solidFill>
                            <a:schemeClr val="dk1"/>
                          </a:solidFill>
                          <a:effectLst/>
                          <a:latin typeface="+mn-lt"/>
                          <a:ea typeface="+mn-ea"/>
                          <a:cs typeface="+mn-cs"/>
                        </a:rPr>
                        <a:t> 11846-01-17 </a:t>
                      </a:r>
                      <a:r>
                        <a:rPr lang="he-IL" sz="2500" kern="1200" dirty="0" err="1">
                          <a:solidFill>
                            <a:schemeClr val="dk1"/>
                          </a:solidFill>
                          <a:effectLst/>
                          <a:latin typeface="+mn-lt"/>
                          <a:ea typeface="+mn-ea"/>
                          <a:cs typeface="+mn-cs"/>
                        </a:rPr>
                        <a:t>טרקס</a:t>
                      </a:r>
                      <a:r>
                        <a:rPr lang="he-IL" sz="2500" kern="1200" dirty="0">
                          <a:solidFill>
                            <a:schemeClr val="dk1"/>
                          </a:solidFill>
                          <a:effectLst/>
                          <a:latin typeface="+mn-lt"/>
                          <a:ea typeface="+mn-ea"/>
                          <a:cs typeface="+mn-cs"/>
                        </a:rPr>
                        <a:t> מערכות בע"מ נ' מנהל הארנונה בעיריית ת"א</a:t>
                      </a:r>
                      <a:endParaRPr lang="en-US" sz="2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443681328"/>
                  </a:ext>
                </a:extLst>
              </a:tr>
            </a:tbl>
          </a:graphicData>
        </a:graphic>
      </p:graphicFrame>
      <p:graphicFrame>
        <p:nvGraphicFramePr>
          <p:cNvPr id="10" name="טבלה 10">
            <a:extLst>
              <a:ext uri="{FF2B5EF4-FFF2-40B4-BE49-F238E27FC236}">
                <a16:creationId xmlns:a16="http://schemas.microsoft.com/office/drawing/2014/main" id="{AD20DC9E-AB7E-50DA-69D8-911BF8DC3433}"/>
              </a:ext>
            </a:extLst>
          </p:cNvPr>
          <p:cNvGraphicFramePr>
            <a:graphicFrameLocks noGrp="1"/>
          </p:cNvGraphicFramePr>
          <p:nvPr>
            <p:extLst>
              <p:ext uri="{D42A27DB-BD31-4B8C-83A1-F6EECF244321}">
                <p14:modId xmlns:p14="http://schemas.microsoft.com/office/powerpoint/2010/main" val="3966712507"/>
              </p:ext>
            </p:extLst>
          </p:nvPr>
        </p:nvGraphicFramePr>
        <p:xfrm>
          <a:off x="167461" y="2771684"/>
          <a:ext cx="7220290" cy="1648791"/>
        </p:xfrm>
        <a:graphic>
          <a:graphicData uri="http://schemas.openxmlformats.org/drawingml/2006/table">
            <a:tbl>
              <a:tblPr rtl="1" bandRow="1">
                <a:tableStyleId>{5C22544A-7EE6-4342-B048-85BDC9FD1C3A}</a:tableStyleId>
              </a:tblPr>
              <a:tblGrid>
                <a:gridCol w="1217687">
                  <a:extLst>
                    <a:ext uri="{9D8B030D-6E8A-4147-A177-3AD203B41FA5}">
                      <a16:colId xmlns:a16="http://schemas.microsoft.com/office/drawing/2014/main" val="293484289"/>
                    </a:ext>
                  </a:extLst>
                </a:gridCol>
                <a:gridCol w="6002603">
                  <a:extLst>
                    <a:ext uri="{9D8B030D-6E8A-4147-A177-3AD203B41FA5}">
                      <a16:colId xmlns:a16="http://schemas.microsoft.com/office/drawing/2014/main" val="845156170"/>
                    </a:ext>
                  </a:extLst>
                </a:gridCol>
              </a:tblGrid>
              <a:tr h="1648791">
                <a:tc>
                  <a:txBody>
                    <a:bodyPr/>
                    <a:lstStyle/>
                    <a:p>
                      <a:pPr marL="0" lvl="0" indent="0" algn="just" rtl="1">
                        <a:lnSpc>
                          <a:spcPct val="150000"/>
                        </a:lnSpc>
                        <a:spcAft>
                          <a:spcPts val="800"/>
                        </a:spcAft>
                        <a:buFont typeface="Wingdings" panose="05000000000000000000" pitchFamily="2" charset="2"/>
                        <a:buNone/>
                      </a:pPr>
                      <a:r>
                        <a:rPr lang="he-IL" sz="2500" dirty="0">
                          <a:effectLst/>
                          <a:latin typeface="Calibri" panose="020F0502020204030204" pitchFamily="34" charset="0"/>
                          <a:ea typeface="Calibri" panose="020F0502020204030204" pitchFamily="34" charset="0"/>
                          <a:cs typeface="+mn-cs"/>
                        </a:rPr>
                        <a:t>תעשיה </a:t>
                      </a:r>
                      <a:endParaRPr lang="en-US" sz="25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0" algn="just" defTabSz="457200" rtl="1" eaLnBrk="1" latinLnBrk="0" hangingPunct="1">
                        <a:lnSpc>
                          <a:spcPct val="150000"/>
                        </a:lnSpc>
                        <a:spcAft>
                          <a:spcPts val="800"/>
                        </a:spcAft>
                      </a:pPr>
                      <a:r>
                        <a:rPr lang="he-IL" sz="2500" b="0" kern="1200" dirty="0" err="1">
                          <a:solidFill>
                            <a:schemeClr val="dk1"/>
                          </a:solidFill>
                          <a:effectLst/>
                          <a:latin typeface="+mn-lt"/>
                          <a:ea typeface="+mn-ea"/>
                          <a:cs typeface="+mn-cs"/>
                        </a:rPr>
                        <a:t>עעם</a:t>
                      </a:r>
                      <a:r>
                        <a:rPr lang="he-IL" sz="2500" b="0" kern="1200" dirty="0">
                          <a:solidFill>
                            <a:schemeClr val="dk1"/>
                          </a:solidFill>
                          <a:effectLst/>
                          <a:latin typeface="+mn-lt"/>
                          <a:ea typeface="+mn-ea"/>
                          <a:cs typeface="+mn-cs"/>
                        </a:rPr>
                        <a:t> 980/04‏ ‏ מועצה אזורית חבל יבנה נ' אשדוד </a:t>
                      </a:r>
                      <a:r>
                        <a:rPr lang="he-IL" sz="2500" b="0" kern="1200" dirty="0" err="1">
                          <a:solidFill>
                            <a:schemeClr val="dk1"/>
                          </a:solidFill>
                          <a:effectLst/>
                          <a:latin typeface="+mn-lt"/>
                          <a:ea typeface="+mn-ea"/>
                          <a:cs typeface="+mn-cs"/>
                        </a:rPr>
                        <a:t>בונדד</a:t>
                      </a:r>
                      <a:r>
                        <a:rPr lang="he-IL" sz="2500" b="0" kern="1200" dirty="0">
                          <a:solidFill>
                            <a:schemeClr val="dk1"/>
                          </a:solidFill>
                          <a:effectLst/>
                          <a:latin typeface="+mn-lt"/>
                          <a:ea typeface="+mn-ea"/>
                          <a:cs typeface="+mn-cs"/>
                        </a:rPr>
                        <a:t> בע"מ</a:t>
                      </a:r>
                      <a:endParaRPr lang="en-US" sz="2500" b="0" i="1" u="none"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612088523"/>
                  </a:ext>
                </a:extLst>
              </a:tr>
            </a:tbl>
          </a:graphicData>
        </a:graphic>
      </p:graphicFrame>
    </p:spTree>
    <p:extLst>
      <p:ext uri="{BB962C8B-B14F-4D97-AF65-F5344CB8AC3E}">
        <p14:creationId xmlns:p14="http://schemas.microsoft.com/office/powerpoint/2010/main" val="275077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415636" y="921910"/>
            <a:ext cx="9210501" cy="707362"/>
          </a:xfrm>
        </p:spPr>
        <p:txBody>
          <a:bodyPr>
            <a:normAutofit/>
          </a:bodyPr>
          <a:lstStyle/>
          <a:p>
            <a:pPr algn="r"/>
            <a:r>
              <a:rPr lang="he-IL" sz="4000" b="1" dirty="0">
                <a:solidFill>
                  <a:schemeClr val="accent2"/>
                </a:solidFill>
                <a:effectLst/>
                <a:ea typeface="Calibri" panose="020F0502020204030204" pitchFamily="34" charset="0"/>
              </a:rPr>
              <a:t>הבחנה בין "מלאכה" לבין "שירותים ומסחר"</a:t>
            </a: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1961804"/>
            <a:ext cx="8596668" cy="4079559"/>
          </a:xfrm>
        </p:spPr>
        <p:txBody>
          <a:bodyPr>
            <a:normAutofit/>
          </a:bodyPr>
          <a:lstStyle/>
          <a:p>
            <a:pPr algn="just"/>
            <a:r>
              <a:rPr lang="he-IL" sz="2800" dirty="0">
                <a:effectLst/>
                <a:latin typeface="Calibri" panose="020F0502020204030204" pitchFamily="34" charset="0"/>
                <a:ea typeface="Calibri" panose="020F0502020204030204" pitchFamily="34" charset="0"/>
              </a:rPr>
              <a:t>שימושים קלאסיים שהוכרו כ"מלאכה"- נגר, סנדלר, מסגר, תופרת, קוסמטיקאית, ספר.</a:t>
            </a:r>
          </a:p>
          <a:p>
            <a:pPr algn="just"/>
            <a:r>
              <a:rPr lang="he-IL" sz="2800" dirty="0" err="1">
                <a:effectLst/>
                <a:ea typeface="Calibri" panose="020F0502020204030204" pitchFamily="34" charset="0"/>
              </a:rPr>
              <a:t>ברמ</a:t>
            </a:r>
            <a:r>
              <a:rPr lang="he-IL" sz="2800" dirty="0">
                <a:effectLst/>
                <a:ea typeface="Calibri" panose="020F0502020204030204" pitchFamily="34" charset="0"/>
              </a:rPr>
              <a:t> 4021/09 מנהל הארנונה של עיריית ת"א נ' חברת מישל </a:t>
            </a:r>
            <a:r>
              <a:rPr lang="he-IL" sz="2800" dirty="0" err="1">
                <a:effectLst/>
                <a:ea typeface="Calibri" panose="020F0502020204030204" pitchFamily="34" charset="0"/>
              </a:rPr>
              <a:t>מרסייה</a:t>
            </a:r>
            <a:r>
              <a:rPr lang="he-IL" sz="2800" dirty="0">
                <a:effectLst/>
                <a:ea typeface="Calibri" panose="020F0502020204030204" pitchFamily="34" charset="0"/>
              </a:rPr>
              <a:t> בע"מ- הסיווג המתאים ביותר למספרה הוא "שירותים", אך בהיעדר סיווג כזה, יש לסווגה כ"מלאכה" ולא בסיווג השיורי "בניינים שאינם משמשים למגורים"</a:t>
            </a:r>
          </a:p>
          <a:p>
            <a:pPr algn="just"/>
            <a:r>
              <a:rPr lang="he-IL" sz="2800" dirty="0">
                <a:ea typeface="Calibri" panose="020F0502020204030204" pitchFamily="34" charset="0"/>
              </a:rPr>
              <a:t>שימושים נוספים המוכרים כ"מלאכה"- מעבדה, </a:t>
            </a:r>
            <a:r>
              <a:rPr lang="he-IL" sz="2800" dirty="0">
                <a:effectLst/>
                <a:ea typeface="Calibri" panose="020F0502020204030204" pitchFamily="34" charset="0"/>
              </a:rPr>
              <a:t>בית דפוס</a:t>
            </a: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42091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B54D4C-2F7C-F8C0-DBB9-232CF164AE55}"/>
              </a:ext>
            </a:extLst>
          </p:cNvPr>
          <p:cNvSpPr>
            <a:spLocks noGrp="1"/>
          </p:cNvSpPr>
          <p:nvPr>
            <p:ph type="title"/>
          </p:nvPr>
        </p:nvSpPr>
        <p:spPr>
          <a:xfrm>
            <a:off x="519376" y="0"/>
            <a:ext cx="8596668" cy="709980"/>
          </a:xfrm>
        </p:spPr>
        <p:txBody>
          <a:bodyPr>
            <a:normAutofit fontScale="90000"/>
          </a:bodyPr>
          <a:lstStyle/>
          <a:p>
            <a:pPr algn="r"/>
            <a:r>
              <a:rPr lang="he-IL" sz="4400" b="1" dirty="0">
                <a:solidFill>
                  <a:schemeClr val="accent2"/>
                </a:solidFill>
                <a:effectLst/>
                <a:ea typeface="Calibri" panose="020F0502020204030204" pitchFamily="34" charset="0"/>
              </a:rPr>
              <a:t>"מלאכה"- "שירותים ומסחר"- "תעשיה"</a:t>
            </a:r>
            <a:br>
              <a:rPr lang="en-US" sz="3600" dirty="0">
                <a:effectLst/>
                <a:latin typeface="Calibri" panose="020F0502020204030204" pitchFamily="34" charset="0"/>
                <a:ea typeface="Calibri" panose="020F0502020204030204" pitchFamily="34" charset="0"/>
                <a:cs typeface="Arial" panose="020B0604020202020204" pitchFamily="34" charset="0"/>
              </a:rPr>
            </a:br>
            <a:r>
              <a:rPr lang="he-IL" sz="3600" dirty="0">
                <a:effectLst/>
                <a:latin typeface="Calibri" panose="020F0502020204030204" pitchFamily="34" charset="0"/>
                <a:ea typeface="Calibri" panose="020F0502020204030204" pitchFamily="34" charset="0"/>
                <a:cs typeface="Arial" panose="020B0604020202020204" pitchFamily="34" charset="0"/>
              </a:rPr>
              <a:t> </a:t>
            </a:r>
            <a:r>
              <a:rPr lang="he-IL" sz="2800" u="sng" dirty="0" err="1">
                <a:solidFill>
                  <a:schemeClr val="tx1"/>
                </a:solidFill>
                <a:effectLst/>
                <a:latin typeface="Calibri" panose="020F0502020204030204" pitchFamily="34" charset="0"/>
                <a:ea typeface="Calibri" panose="020F0502020204030204" pitchFamily="34" charset="0"/>
                <a:cs typeface="+mn-cs"/>
              </a:rPr>
              <a:t>עע"מ</a:t>
            </a:r>
            <a:r>
              <a:rPr lang="he-IL" sz="2800" u="sng" dirty="0">
                <a:solidFill>
                  <a:schemeClr val="tx1"/>
                </a:solidFill>
                <a:effectLst/>
                <a:latin typeface="Calibri" panose="020F0502020204030204" pitchFamily="34" charset="0"/>
                <a:ea typeface="Calibri" panose="020F0502020204030204" pitchFamily="34" charset="0"/>
                <a:cs typeface="+mn-cs"/>
              </a:rPr>
              <a:t> 2503/13 זוהר נ' עיריית ירושלים-</a:t>
            </a:r>
            <a:br>
              <a:rPr lang="en-US" sz="3600" dirty="0">
                <a:effectLst/>
                <a:latin typeface="Calibri" panose="020F0502020204030204" pitchFamily="34" charset="0"/>
                <a:ea typeface="Calibri" panose="020F0502020204030204" pitchFamily="34" charset="0"/>
                <a:cs typeface="Arial" panose="020B0604020202020204" pitchFamily="34" charset="0"/>
              </a:rPr>
            </a:br>
            <a:br>
              <a:rPr lang="he-IL" sz="36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7D5C3C0E-A524-F305-D8B9-3FC602BAF491}"/>
              </a:ext>
            </a:extLst>
          </p:cNvPr>
          <p:cNvSpPr>
            <a:spLocks noGrp="1"/>
          </p:cNvSpPr>
          <p:nvPr>
            <p:ph idx="1"/>
          </p:nvPr>
        </p:nvSpPr>
        <p:spPr>
          <a:xfrm>
            <a:off x="149629" y="1062918"/>
            <a:ext cx="10174778" cy="5102378"/>
          </a:xfrm>
        </p:spPr>
        <p:txBody>
          <a:bodyPr>
            <a:normAutofit fontScale="70000" lnSpcReduction="20000"/>
          </a:bodyPr>
          <a:lstStyle/>
          <a:p>
            <a:pPr marL="457200" algn="just" rtl="1">
              <a:lnSpc>
                <a:spcPct val="150000"/>
              </a:lnSpc>
            </a:pPr>
            <a:endParaRPr lang="he-IL" sz="2700" dirty="0">
              <a:effectLst/>
              <a:latin typeface="Calibri" panose="020F0502020204030204" pitchFamily="34" charset="0"/>
              <a:ea typeface="Calibri" panose="020F0502020204030204" pitchFamily="34" charset="0"/>
            </a:endParaRPr>
          </a:p>
          <a:p>
            <a:pPr marL="457200" algn="just" rtl="1">
              <a:lnSpc>
                <a:spcPct val="150000"/>
              </a:lnSpc>
            </a:pPr>
            <a:endParaRPr lang="he-IL" sz="1800" dirty="0">
              <a:effectLst/>
              <a:ea typeface="Calibri" panose="020F0502020204030204" pitchFamily="34" charset="0"/>
              <a:cs typeface="David" panose="020E0502060401010101" pitchFamily="34" charset="-79"/>
            </a:endParaRPr>
          </a:p>
          <a:p>
            <a:pPr marL="457200" algn="just" rtl="1">
              <a:lnSpc>
                <a:spcPct val="150000"/>
              </a:lnSpc>
            </a:pPr>
            <a:r>
              <a:rPr lang="he-IL" sz="3300" b="1" dirty="0">
                <a:effectLst/>
                <a:ea typeface="Calibri" panose="020F0502020204030204" pitchFamily="34" charset="0"/>
              </a:rPr>
              <a:t>נכס המשמש ל"תעשיה</a:t>
            </a:r>
            <a:r>
              <a:rPr lang="he-IL" sz="3300" dirty="0">
                <a:effectLst/>
                <a:ea typeface="Calibri" panose="020F0502020204030204" pitchFamily="34" charset="0"/>
              </a:rPr>
              <a:t>" – נכס שמתקיימת בו פעילות של ייצור מוצר מחומר גלם, במבנה תעשייתי, באמצעות מכונות ופועלי ייצור. הייצור המוני ולא עפ"י הזמנה של לקוח קצה ספציפי. </a:t>
            </a:r>
            <a:endParaRPr lang="he-IL" sz="3300" dirty="0">
              <a:effectLst/>
              <a:latin typeface="Calibri" panose="020F0502020204030204" pitchFamily="34" charset="0"/>
              <a:ea typeface="Calibri" panose="020F0502020204030204" pitchFamily="34" charset="0"/>
            </a:endParaRPr>
          </a:p>
          <a:p>
            <a:pPr marL="457200" algn="just" rtl="1">
              <a:lnSpc>
                <a:spcPct val="150000"/>
              </a:lnSpc>
            </a:pPr>
            <a:r>
              <a:rPr lang="he-IL" sz="3300" dirty="0">
                <a:effectLst/>
                <a:latin typeface="Calibri" panose="020F0502020204030204" pitchFamily="34" charset="0"/>
                <a:ea typeface="Calibri" panose="020F0502020204030204" pitchFamily="34" charset="0"/>
              </a:rPr>
              <a:t> </a:t>
            </a:r>
            <a:r>
              <a:rPr lang="he-IL" sz="3300" b="1" dirty="0">
                <a:effectLst/>
                <a:ea typeface="Calibri" panose="020F0502020204030204" pitchFamily="34" charset="0"/>
              </a:rPr>
              <a:t>נכס מסוג "שירותים</a:t>
            </a:r>
            <a:r>
              <a:rPr lang="he-IL" sz="3300" dirty="0">
                <a:effectLst/>
                <a:ea typeface="Calibri" panose="020F0502020204030204" pitchFamily="34" charset="0"/>
              </a:rPr>
              <a:t>"- מתאפיין במתן שירות אישי בהתאם לצרכי לקוח קונקרטי, לרוב במבנה משרדים, וע"י בעל מקצוע חופשי (עו"ד, רו"ח, רופא, יועץ פיננסי וכו').</a:t>
            </a:r>
          </a:p>
          <a:p>
            <a:pPr marL="457200" algn="just" rtl="1">
              <a:lnSpc>
                <a:spcPct val="150000"/>
              </a:lnSpc>
            </a:pPr>
            <a:r>
              <a:rPr lang="he-IL" sz="3300" b="1" dirty="0">
                <a:effectLst/>
                <a:ea typeface="Calibri" panose="020F0502020204030204" pitchFamily="34" charset="0"/>
              </a:rPr>
              <a:t>נכס המשמש ל"מלאכה</a:t>
            </a:r>
            <a:r>
              <a:rPr lang="he-IL" sz="3300" dirty="0">
                <a:effectLst/>
                <a:ea typeface="Calibri" panose="020F0502020204030204" pitchFamily="34" charset="0"/>
              </a:rPr>
              <a:t>"- יש בו מרכיב "שירותי" של מתן שירות מקצועי ואישי ללקוח הקונקרטי, אבל גם מאפיין "תעשייתי" במובן של עבודת כפיים שמבצעים עובדי כפיים מקצועיים ולא בעלי מקצוע חופשיים.</a:t>
            </a:r>
            <a:endParaRPr lang="he-IL" sz="3300" dirty="0">
              <a:effectLst/>
              <a:latin typeface="David" panose="020E0502060401010101" pitchFamily="34" charset="-79"/>
              <a:ea typeface="Calibri" panose="020F0502020204030204" pitchFamily="34" charset="0"/>
            </a:endParaRPr>
          </a:p>
          <a:p>
            <a:pPr marL="114300" indent="0" algn="just">
              <a:lnSpc>
                <a:spcPct val="150000"/>
              </a:lnSpc>
              <a:buNone/>
            </a:pPr>
            <a:endParaRPr lang="en-US" sz="9600" dirty="0">
              <a:effectLst/>
              <a:latin typeface="Calibri" panose="020F0502020204030204" pitchFamily="34" charset="0"/>
              <a:ea typeface="Calibri" panose="020F0502020204030204" pitchFamily="34" charset="0"/>
            </a:endParaRPr>
          </a:p>
          <a:p>
            <a:endParaRPr lang="he-IL" dirty="0"/>
          </a:p>
        </p:txBody>
      </p:sp>
      <p:sp>
        <p:nvSpPr>
          <p:cNvPr id="4" name="מציין מיקום של כותרת תחתונה 3">
            <a:extLst>
              <a:ext uri="{FF2B5EF4-FFF2-40B4-BE49-F238E27FC236}">
                <a16:creationId xmlns:a16="http://schemas.microsoft.com/office/drawing/2014/main" id="{2A9D81BC-BCB9-89ED-DC3D-7DF7230405B2}"/>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8" name="תמונה 7">
            <a:extLst>
              <a:ext uri="{FF2B5EF4-FFF2-40B4-BE49-F238E27FC236}">
                <a16:creationId xmlns:a16="http://schemas.microsoft.com/office/drawing/2014/main" id="{8159B616-6C97-E553-11CA-F99B34B1979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
        <p:nvSpPr>
          <p:cNvPr id="14" name="מלבן 13">
            <a:extLst>
              <a:ext uri="{FF2B5EF4-FFF2-40B4-BE49-F238E27FC236}">
                <a16:creationId xmlns:a16="http://schemas.microsoft.com/office/drawing/2014/main" id="{4501CE7D-0525-CC71-9FC0-D8472B5B5948}"/>
              </a:ext>
            </a:extLst>
          </p:cNvPr>
          <p:cNvSpPr/>
          <p:nvPr/>
        </p:nvSpPr>
        <p:spPr>
          <a:xfrm>
            <a:off x="4650426" y="1272066"/>
            <a:ext cx="869769" cy="709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מלאכה</a:t>
            </a:r>
          </a:p>
        </p:txBody>
      </p:sp>
      <p:sp>
        <p:nvSpPr>
          <p:cNvPr id="15" name="מלבן 14">
            <a:extLst>
              <a:ext uri="{FF2B5EF4-FFF2-40B4-BE49-F238E27FC236}">
                <a16:creationId xmlns:a16="http://schemas.microsoft.com/office/drawing/2014/main" id="{CDDB8E83-2C6D-4FB9-CB3C-D209C5728B04}"/>
              </a:ext>
            </a:extLst>
          </p:cNvPr>
          <p:cNvSpPr/>
          <p:nvPr/>
        </p:nvSpPr>
        <p:spPr>
          <a:xfrm>
            <a:off x="1763700" y="1272065"/>
            <a:ext cx="977775" cy="7099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שירותים</a:t>
            </a:r>
          </a:p>
        </p:txBody>
      </p:sp>
      <p:sp>
        <p:nvSpPr>
          <p:cNvPr id="16" name="מלבן 15">
            <a:extLst>
              <a:ext uri="{FF2B5EF4-FFF2-40B4-BE49-F238E27FC236}">
                <a16:creationId xmlns:a16="http://schemas.microsoft.com/office/drawing/2014/main" id="{CCA30888-BD2D-FB2D-7C86-012FAF0457F1}"/>
              </a:ext>
            </a:extLst>
          </p:cNvPr>
          <p:cNvSpPr/>
          <p:nvPr/>
        </p:nvSpPr>
        <p:spPr>
          <a:xfrm>
            <a:off x="7490553" y="1272065"/>
            <a:ext cx="906087" cy="709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תעשייה</a:t>
            </a:r>
          </a:p>
        </p:txBody>
      </p:sp>
      <p:cxnSp>
        <p:nvCxnSpPr>
          <p:cNvPr id="18" name="מחבר ישר 17">
            <a:extLst>
              <a:ext uri="{FF2B5EF4-FFF2-40B4-BE49-F238E27FC236}">
                <a16:creationId xmlns:a16="http://schemas.microsoft.com/office/drawing/2014/main" id="{0EE46B74-E6B8-0712-8C35-A612F2159C99}"/>
              </a:ext>
            </a:extLst>
          </p:cNvPr>
          <p:cNvCxnSpPr>
            <a:cxnSpLocks/>
          </p:cNvCxnSpPr>
          <p:nvPr/>
        </p:nvCxnSpPr>
        <p:spPr>
          <a:xfrm>
            <a:off x="5709035" y="1655628"/>
            <a:ext cx="16485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BCBFF8A1-50CF-367F-1463-FFBDDCEFB478}"/>
              </a:ext>
            </a:extLst>
          </p:cNvPr>
          <p:cNvCxnSpPr>
            <a:cxnSpLocks/>
          </p:cNvCxnSpPr>
          <p:nvPr/>
        </p:nvCxnSpPr>
        <p:spPr>
          <a:xfrm>
            <a:off x="2877163" y="1659263"/>
            <a:ext cx="164857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765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290945" y="414856"/>
            <a:ext cx="9210501" cy="707362"/>
          </a:xfrm>
        </p:spPr>
        <p:txBody>
          <a:bodyPr>
            <a:normAutofit/>
          </a:bodyPr>
          <a:lstStyle/>
          <a:p>
            <a:pPr algn="r"/>
            <a:r>
              <a:rPr lang="he-IL" sz="4000" b="1" dirty="0">
                <a:solidFill>
                  <a:schemeClr val="accent2"/>
                </a:solidFill>
                <a:effectLst/>
                <a:ea typeface="Calibri" panose="020F0502020204030204" pitchFamily="34" charset="0"/>
              </a:rPr>
              <a:t>ההבחנה בין "מחסן" לבין "תעשיה"</a:t>
            </a: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677334" y="1504604"/>
            <a:ext cx="8596668" cy="4536759"/>
          </a:xfrm>
        </p:spPr>
        <p:txBody>
          <a:bodyPr>
            <a:normAutofit/>
          </a:bodyPr>
          <a:lstStyle/>
          <a:p>
            <a:pPr algn="just"/>
            <a:r>
              <a:rPr lang="he-IL" sz="2500" u="sng" dirty="0">
                <a:effectLst/>
                <a:ea typeface="Calibri" panose="020F0502020204030204" pitchFamily="34" charset="0"/>
              </a:rPr>
              <a:t>בר"מ 1711/13 מנהלת הארנונה בעיריית חולון נ' תוצרת חקלאית מובחרת בע"מ</a:t>
            </a:r>
          </a:p>
          <a:p>
            <a:pPr algn="just"/>
            <a:r>
              <a:rPr lang="he-IL" sz="2500" dirty="0">
                <a:effectLst/>
                <a:ea typeface="Calibri" panose="020F0502020204030204" pitchFamily="34" charset="0"/>
              </a:rPr>
              <a:t>חדרי קירור של תוצרת חקלאית </a:t>
            </a:r>
          </a:p>
          <a:p>
            <a:pPr algn="just"/>
            <a:r>
              <a:rPr lang="he-IL" sz="2500" dirty="0">
                <a:effectLst/>
                <a:ea typeface="Calibri" panose="020F0502020204030204" pitchFamily="34" charset="0"/>
              </a:rPr>
              <a:t>אחסון בקירור עמוק והקפאה מהווה פעילות </a:t>
            </a:r>
            <a:r>
              <a:rPr lang="he-IL" sz="2500" b="1" dirty="0">
                <a:effectLst/>
                <a:ea typeface="Calibri" panose="020F0502020204030204" pitchFamily="34" charset="0"/>
              </a:rPr>
              <a:t>יצרנית</a:t>
            </a:r>
            <a:r>
              <a:rPr lang="he-IL" sz="2500" dirty="0">
                <a:effectLst/>
                <a:ea typeface="Calibri" panose="020F0502020204030204" pitchFamily="34" charset="0"/>
              </a:rPr>
              <a:t> המאריכה את חיי המוצר ו</a:t>
            </a:r>
            <a:r>
              <a:rPr lang="he-IL" sz="2500" b="1" dirty="0">
                <a:effectLst/>
                <a:ea typeface="Calibri" panose="020F0502020204030204" pitchFamily="34" charset="0"/>
              </a:rPr>
              <a:t>משביחה</a:t>
            </a:r>
            <a:r>
              <a:rPr lang="he-IL" sz="2500" dirty="0">
                <a:effectLst/>
                <a:ea typeface="Calibri" panose="020F0502020204030204" pitchFamily="34" charset="0"/>
              </a:rPr>
              <a:t> את התוצרת החקלאית המאוחסנת.</a:t>
            </a:r>
          </a:p>
          <a:p>
            <a:pPr algn="just"/>
            <a:r>
              <a:rPr lang="he-IL" sz="2500" dirty="0">
                <a:effectLst/>
                <a:ea typeface="Calibri" panose="020F0502020204030204" pitchFamily="34" charset="0"/>
              </a:rPr>
              <a:t> מדובר בפעולת שימור המהווה </a:t>
            </a:r>
            <a:r>
              <a:rPr lang="he-IL" sz="2500" b="1" dirty="0">
                <a:effectLst/>
                <a:ea typeface="Calibri" panose="020F0502020204030204" pitchFamily="34" charset="0"/>
              </a:rPr>
              <a:t>תהליך של הייצור </a:t>
            </a:r>
            <a:r>
              <a:rPr lang="he-IL" sz="2500" dirty="0">
                <a:effectLst/>
                <a:ea typeface="Calibri" panose="020F0502020204030204" pitchFamily="34" charset="0"/>
              </a:rPr>
              <a:t>ולכן </a:t>
            </a:r>
            <a:r>
              <a:rPr lang="he-IL" sz="2500" b="1" dirty="0">
                <a:effectLst/>
                <a:ea typeface="Calibri" panose="020F0502020204030204" pitchFamily="34" charset="0"/>
              </a:rPr>
              <a:t>תסווג כ"תעשיה". </a:t>
            </a:r>
          </a:p>
          <a:p>
            <a:pPr algn="just"/>
            <a:endParaRPr lang="he-IL" sz="2500" dirty="0">
              <a:effectLst/>
              <a:ea typeface="Calibri" panose="020F0502020204030204" pitchFamily="34" charset="0"/>
            </a:endParaRP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145901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166255" y="666838"/>
            <a:ext cx="9210501" cy="707362"/>
          </a:xfrm>
        </p:spPr>
        <p:txBody>
          <a:bodyPr>
            <a:normAutofit/>
          </a:bodyPr>
          <a:lstStyle/>
          <a:p>
            <a:pPr algn="r"/>
            <a:r>
              <a:rPr lang="he-IL" sz="4000" b="1" dirty="0">
                <a:solidFill>
                  <a:schemeClr val="accent2"/>
                </a:solidFill>
                <a:effectLst/>
                <a:ea typeface="Calibri" panose="020F0502020204030204" pitchFamily="34" charset="0"/>
              </a:rPr>
              <a:t>ההבחנה בין "מחסן" לבין "עסק"</a:t>
            </a: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290945" y="1571104"/>
            <a:ext cx="9767455" cy="4688379"/>
          </a:xfrm>
        </p:spPr>
        <p:txBody>
          <a:bodyPr>
            <a:normAutofit/>
          </a:bodyPr>
          <a:lstStyle/>
          <a:p>
            <a:pPr algn="just" rtl="1">
              <a:lnSpc>
                <a:spcPct val="150000"/>
              </a:lnSpc>
              <a:spcAft>
                <a:spcPts val="800"/>
              </a:spcAft>
            </a:pPr>
            <a:r>
              <a:rPr lang="he-IL" sz="2500" u="sng" dirty="0">
                <a:effectLst/>
                <a:latin typeface="Calibri" panose="020F0502020204030204" pitchFamily="34" charset="0"/>
                <a:ea typeface="Times New Roman" panose="02020603050405020304" pitchFamily="18" charset="0"/>
              </a:rPr>
              <a:t>נכס המאחסן סחורה שלא למטרת אחסנה גרידא אלא כ"עמדת המתנה" לממכר בכל זמן נתון</a:t>
            </a:r>
            <a:r>
              <a:rPr lang="he-IL" sz="2500" dirty="0">
                <a:effectLst/>
                <a:latin typeface="Calibri" panose="020F0502020204030204" pitchFamily="34" charset="0"/>
                <a:ea typeface="Times New Roman" panose="02020603050405020304" pitchFamily="18" charset="0"/>
              </a:rPr>
              <a:t> יסווג כ"עסק" ולא כ"מחסן" (</a:t>
            </a:r>
            <a:r>
              <a:rPr lang="he-IL" sz="2500" dirty="0" err="1">
                <a:effectLst/>
                <a:latin typeface="Calibri" panose="020F0502020204030204" pitchFamily="34" charset="0"/>
                <a:ea typeface="Times New Roman" panose="02020603050405020304" pitchFamily="18" charset="0"/>
              </a:rPr>
              <a:t>עת"מ</a:t>
            </a:r>
            <a:r>
              <a:rPr lang="he-IL" sz="2500" dirty="0">
                <a:effectLst/>
                <a:latin typeface="Calibri" panose="020F0502020204030204" pitchFamily="34" charset="0"/>
                <a:ea typeface="Times New Roman" panose="02020603050405020304" pitchFamily="18" charset="0"/>
              </a:rPr>
              <a:t> 1064/05 תנובת העמק נ' עירית עפולה, </a:t>
            </a:r>
            <a:r>
              <a:rPr lang="he-IL" sz="2500" dirty="0" err="1">
                <a:effectLst/>
                <a:latin typeface="Calibri" panose="020F0502020204030204" pitchFamily="34" charset="0"/>
                <a:ea typeface="Times New Roman" panose="02020603050405020304" pitchFamily="18" charset="0"/>
              </a:rPr>
              <a:t>עמ"נ</a:t>
            </a:r>
            <a:r>
              <a:rPr lang="he-IL" sz="2500" dirty="0">
                <a:effectLst/>
                <a:latin typeface="Calibri" panose="020F0502020204030204" pitchFamily="34" charset="0"/>
                <a:ea typeface="Times New Roman" panose="02020603050405020304" pitchFamily="18" charset="0"/>
              </a:rPr>
              <a:t> 107/02 ריבוע כחול ישראל נ' עיריית עפולה). </a:t>
            </a:r>
            <a:endParaRPr lang="en-US" sz="2500" dirty="0">
              <a:effectLst/>
              <a:latin typeface="Calibri" panose="020F0502020204030204" pitchFamily="34" charset="0"/>
              <a:ea typeface="Calibri" panose="020F0502020204030204" pitchFamily="34" charset="0"/>
            </a:endParaRPr>
          </a:p>
          <a:p>
            <a:pPr marL="457200" algn="just" rtl="1">
              <a:lnSpc>
                <a:spcPct val="150000"/>
              </a:lnSpc>
              <a:spcAft>
                <a:spcPts val="800"/>
              </a:spcAft>
            </a:pPr>
            <a:r>
              <a:rPr lang="he-IL" sz="2500" u="sng" dirty="0">
                <a:effectLst/>
                <a:latin typeface="Calibri" panose="020F0502020204030204" pitchFamily="34" charset="0"/>
                <a:ea typeface="Calibri" panose="020F0502020204030204" pitchFamily="34" charset="0"/>
              </a:rPr>
              <a:t>נכס המשמש לאחסנת מוצרים מיובאים מחו"ל ומשווקים באופן טלפוני ודיגיטלי הוא "בית עסק" ולא "מחסן"</a:t>
            </a:r>
            <a:r>
              <a:rPr lang="he-IL" sz="2500" dirty="0">
                <a:effectLst/>
                <a:latin typeface="Calibri" panose="020F0502020204030204" pitchFamily="34" charset="0"/>
                <a:ea typeface="Calibri" panose="020F0502020204030204" pitchFamily="34" charset="0"/>
              </a:rPr>
              <a:t> (</a:t>
            </a:r>
            <a:r>
              <a:rPr lang="he-IL" sz="2500" dirty="0" err="1">
                <a:effectLst/>
                <a:latin typeface="Calibri" panose="020F0502020204030204" pitchFamily="34" charset="0"/>
                <a:ea typeface="Calibri" panose="020F0502020204030204" pitchFamily="34" charset="0"/>
              </a:rPr>
              <a:t>עמ"נ</a:t>
            </a:r>
            <a:r>
              <a:rPr lang="he-IL" sz="2500" dirty="0">
                <a:effectLst/>
                <a:latin typeface="Calibri" panose="020F0502020204030204" pitchFamily="34" charset="0"/>
                <a:ea typeface="Calibri" panose="020F0502020204030204" pitchFamily="34" charset="0"/>
              </a:rPr>
              <a:t> 53172-06-21 </a:t>
            </a:r>
            <a:r>
              <a:rPr lang="en-US" sz="2500" dirty="0">
                <a:effectLst/>
                <a:latin typeface="David" panose="020E0502060401010101" pitchFamily="34" charset="-79"/>
                <a:ea typeface="Calibri" panose="020F0502020204030204" pitchFamily="34" charset="0"/>
              </a:rPr>
              <a:t>EGST</a:t>
            </a:r>
            <a:r>
              <a:rPr lang="he-IL" sz="2500" dirty="0">
                <a:effectLst/>
                <a:latin typeface="Calibri" panose="020F0502020204030204" pitchFamily="34" charset="0"/>
                <a:ea typeface="Calibri" panose="020F0502020204030204" pitchFamily="34" charset="0"/>
              </a:rPr>
              <a:t> (ישראל) בע"מ נ' מ"א לב השרון) </a:t>
            </a:r>
            <a:endParaRPr lang="en-US" sz="2500" dirty="0">
              <a:effectLst/>
              <a:latin typeface="Calibri" panose="020F0502020204030204" pitchFamily="34" charset="0"/>
              <a:ea typeface="Calibri" panose="020F0502020204030204" pitchFamily="34" charset="0"/>
            </a:endParaRP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36580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149629" y="153464"/>
            <a:ext cx="9210501" cy="707362"/>
          </a:xfrm>
        </p:spPr>
        <p:txBody>
          <a:bodyPr>
            <a:normAutofit fontScale="90000"/>
          </a:bodyPr>
          <a:lstStyle/>
          <a:p>
            <a:pPr algn="r"/>
            <a:br>
              <a:rPr lang="he-IL" sz="4000" b="1" dirty="0">
                <a:solidFill>
                  <a:schemeClr val="accent2"/>
                </a:solidFill>
              </a:rPr>
            </a:b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349135" y="627127"/>
            <a:ext cx="9418320" cy="5045826"/>
          </a:xfrm>
        </p:spPr>
        <p:txBody>
          <a:bodyPr>
            <a:normAutofit lnSpcReduction="10000"/>
          </a:bodyPr>
          <a:lstStyle/>
          <a:p>
            <a:pPr marL="457200" algn="just" rtl="1">
              <a:lnSpc>
                <a:spcPct val="150000"/>
              </a:lnSpc>
              <a:spcAft>
                <a:spcPts val="800"/>
              </a:spcAft>
            </a:pPr>
            <a:r>
              <a:rPr lang="he-IL" sz="2500" u="sng" dirty="0">
                <a:effectLst/>
                <a:latin typeface="Calibri" panose="020F0502020204030204" pitchFamily="34" charset="0"/>
                <a:ea typeface="Calibri" panose="020F0502020204030204" pitchFamily="34" charset="0"/>
              </a:rPr>
              <a:t>שטח המשמש כעסק לאחסנה?</a:t>
            </a:r>
            <a:r>
              <a:rPr lang="he-IL" sz="2500" dirty="0">
                <a:effectLst/>
                <a:latin typeface="Calibri" panose="020F0502020204030204" pitchFamily="34" charset="0"/>
                <a:ea typeface="Calibri" panose="020F0502020204030204" pitchFamily="34" charset="0"/>
              </a:rPr>
              <a:t> </a:t>
            </a:r>
          </a:p>
          <a:p>
            <a:pPr marL="514350" lvl="1" indent="0" algn="just">
              <a:lnSpc>
                <a:spcPct val="150000"/>
              </a:lnSpc>
              <a:spcAft>
                <a:spcPts val="800"/>
              </a:spcAft>
              <a:buNone/>
            </a:pPr>
            <a:r>
              <a:rPr lang="he-IL" sz="2300" dirty="0">
                <a:effectLst/>
                <a:latin typeface="Calibri" panose="020F0502020204030204" pitchFamily="34" charset="0"/>
                <a:ea typeface="Calibri" panose="020F0502020204030204" pitchFamily="34" charset="0"/>
              </a:rPr>
              <a:t>יסווג כ"עסק" – לפי </a:t>
            </a:r>
            <a:r>
              <a:rPr lang="he-IL" sz="2300" dirty="0" err="1">
                <a:effectLst/>
                <a:latin typeface="Calibri" panose="020F0502020204030204" pitchFamily="34" charset="0"/>
                <a:ea typeface="Calibri" panose="020F0502020204030204" pitchFamily="34" charset="0"/>
              </a:rPr>
              <a:t>עמ"נ</a:t>
            </a:r>
            <a:r>
              <a:rPr lang="he-IL" sz="2300" dirty="0">
                <a:effectLst/>
                <a:latin typeface="Calibri" panose="020F0502020204030204" pitchFamily="34" charset="0"/>
                <a:ea typeface="Calibri" panose="020F0502020204030204" pitchFamily="34" charset="0"/>
              </a:rPr>
              <a:t> 335/03 מרכז הגניזה נ' מ"א מעלה יוסף</a:t>
            </a:r>
          </a:p>
          <a:p>
            <a:pPr marL="514350" lvl="1" indent="0" algn="just">
              <a:lnSpc>
                <a:spcPct val="150000"/>
              </a:lnSpc>
              <a:spcAft>
                <a:spcPts val="800"/>
              </a:spcAft>
              <a:buNone/>
            </a:pPr>
            <a:r>
              <a:rPr lang="he-IL" sz="2300" dirty="0">
                <a:latin typeface="Calibri" panose="020F0502020204030204" pitchFamily="34" charset="0"/>
                <a:ea typeface="Calibri" panose="020F0502020204030204" pitchFamily="34" charset="0"/>
              </a:rPr>
              <a:t>יסווג כ"מחסן" – לפי </a:t>
            </a:r>
            <a:r>
              <a:rPr lang="he-IL" sz="2300" dirty="0" err="1"/>
              <a:t>עמ"נ</a:t>
            </a:r>
            <a:r>
              <a:rPr lang="he-IL" sz="2300" dirty="0"/>
              <a:t> 60288-06-13‏ ‏ </a:t>
            </a:r>
            <a:r>
              <a:rPr lang="he-IL" sz="2300" dirty="0" err="1"/>
              <a:t>ש.ה.א</a:t>
            </a:r>
            <a:r>
              <a:rPr lang="he-IL" sz="2300" dirty="0"/>
              <a:t>. שירותים הובלה ואחסון בע"מ נ' של עיריית תל אביב</a:t>
            </a:r>
            <a:endParaRPr lang="en-US" sz="2300" dirty="0">
              <a:effectLst/>
              <a:latin typeface="Calibri" panose="020F0502020204030204" pitchFamily="34" charset="0"/>
              <a:ea typeface="Calibri" panose="020F0502020204030204" pitchFamily="34" charset="0"/>
            </a:endParaRPr>
          </a:p>
          <a:p>
            <a:pPr marL="457200" algn="just">
              <a:lnSpc>
                <a:spcPct val="150000"/>
              </a:lnSpc>
              <a:spcAft>
                <a:spcPts val="800"/>
              </a:spcAft>
            </a:pPr>
            <a:r>
              <a:rPr lang="he-IL" sz="2500" u="sng" dirty="0">
                <a:latin typeface="Calibri" panose="020F0502020204030204" pitchFamily="34" charset="0"/>
              </a:rPr>
              <a:t>חוות שרתים בה מתבצע אחסון מידע של הלקוחות לצורך גיבוי</a:t>
            </a:r>
            <a:r>
              <a:rPr lang="he-IL" sz="2500" dirty="0">
                <a:latin typeface="Calibri" panose="020F0502020204030204" pitchFamily="34" charset="0"/>
              </a:rPr>
              <a:t> תסווג כ"מחסן", כי לא מתבצעת בה פעילות עסקית אלא מהמשרדים הממוקמים במקום אחר (</a:t>
            </a:r>
            <a:r>
              <a:rPr lang="he-IL" sz="2500" dirty="0" err="1">
                <a:latin typeface="Calibri" panose="020F0502020204030204" pitchFamily="34" charset="0"/>
              </a:rPr>
              <a:t>עמנ</a:t>
            </a:r>
            <a:r>
              <a:rPr lang="he-IL" sz="2500" dirty="0">
                <a:latin typeface="Calibri" panose="020F0502020204030204" pitchFamily="34" charset="0"/>
              </a:rPr>
              <a:t> 14215-12-20‏ ‏ </a:t>
            </a:r>
            <a:r>
              <a:rPr lang="he-IL" sz="2500" dirty="0" err="1">
                <a:latin typeface="Calibri" panose="020F0502020204030204" pitchFamily="34" charset="0"/>
              </a:rPr>
              <a:t>גלובל</a:t>
            </a:r>
            <a:r>
              <a:rPr lang="he-IL" sz="2500" dirty="0">
                <a:latin typeface="Calibri" panose="020F0502020204030204" pitchFamily="34" charset="0"/>
              </a:rPr>
              <a:t> דאטה סנטר בע"מ נ' מנהל הארנונה בעיריית הרצליה)</a:t>
            </a: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1417708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290945" y="414856"/>
            <a:ext cx="9210501" cy="707362"/>
          </a:xfrm>
        </p:spPr>
        <p:txBody>
          <a:bodyPr>
            <a:normAutofit fontScale="90000"/>
          </a:bodyPr>
          <a:lstStyle/>
          <a:p>
            <a:pPr algn="r"/>
            <a:r>
              <a:rPr lang="he-IL" sz="4000" b="1" dirty="0">
                <a:solidFill>
                  <a:schemeClr val="accent2"/>
                </a:solidFill>
                <a:effectLst/>
                <a:ea typeface="Calibri" panose="020F0502020204030204" pitchFamily="34" charset="0"/>
              </a:rPr>
              <a:t>ההבחנה בין "מבנה חקלאי" ל"שירותים ומסחר"</a:t>
            </a: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390699" y="1055715"/>
            <a:ext cx="9634450" cy="4985647"/>
          </a:xfrm>
        </p:spPr>
        <p:txBody>
          <a:bodyPr>
            <a:normAutofit lnSpcReduction="10000"/>
          </a:bodyPr>
          <a:lstStyle/>
          <a:p>
            <a:pPr marL="457200" algn="just" rtl="1">
              <a:lnSpc>
                <a:spcPct val="150000"/>
              </a:lnSpc>
              <a:spcAft>
                <a:spcPts val="800"/>
              </a:spcAft>
            </a:pPr>
            <a:r>
              <a:rPr lang="he-IL" sz="2500" u="sng" dirty="0">
                <a:effectLst/>
                <a:latin typeface="Calibri" panose="020F0502020204030204" pitchFamily="34" charset="0"/>
                <a:ea typeface="Calibri" panose="020F0502020204030204" pitchFamily="34" charset="0"/>
              </a:rPr>
              <a:t>מבנה בו נארזים ונמכרים פרחים שרובם אינם מתוצרת עצמית </a:t>
            </a:r>
            <a:r>
              <a:rPr lang="he-IL" sz="2500" dirty="0">
                <a:effectLst/>
                <a:latin typeface="Calibri" panose="020F0502020204030204" pitchFamily="34" charset="0"/>
                <a:ea typeface="Calibri" panose="020F0502020204030204" pitchFamily="34" charset="0"/>
              </a:rPr>
              <a:t>הוא לא מבנה חקלאי ויסווג בסיווג עסקי (</a:t>
            </a:r>
            <a:r>
              <a:rPr lang="he-IL" sz="2500" dirty="0" err="1">
                <a:effectLst/>
                <a:latin typeface="Calibri" panose="020F0502020204030204" pitchFamily="34" charset="0"/>
                <a:ea typeface="Calibri" panose="020F0502020204030204" pitchFamily="34" charset="0"/>
              </a:rPr>
              <a:t>עמ"נ</a:t>
            </a:r>
            <a:r>
              <a:rPr lang="he-IL" sz="2500" dirty="0">
                <a:effectLst/>
                <a:latin typeface="Calibri" panose="020F0502020204030204" pitchFamily="34" charset="0"/>
                <a:ea typeface="Calibri" panose="020F0502020204030204" pitchFamily="34" charset="0"/>
              </a:rPr>
              <a:t> 159/05 </a:t>
            </a:r>
            <a:r>
              <a:rPr lang="he-IL" sz="2500" dirty="0" err="1">
                <a:effectLst/>
                <a:latin typeface="Calibri" panose="020F0502020204030204" pitchFamily="34" charset="0"/>
                <a:ea typeface="Calibri" panose="020F0502020204030204" pitchFamily="34" charset="0"/>
              </a:rPr>
              <a:t>ביקל</a:t>
            </a:r>
            <a:r>
              <a:rPr lang="he-IL" sz="2500" dirty="0">
                <a:effectLst/>
                <a:latin typeface="Calibri" panose="020F0502020204030204" pitchFamily="34" charset="0"/>
                <a:ea typeface="Calibri" panose="020F0502020204030204" pitchFamily="34" charset="0"/>
              </a:rPr>
              <a:t> נ' מ"א דרום השרון)</a:t>
            </a:r>
            <a:endParaRPr lang="en-US" sz="2500" dirty="0">
              <a:effectLst/>
              <a:latin typeface="Calibri" panose="020F0502020204030204" pitchFamily="34" charset="0"/>
              <a:ea typeface="Calibri" panose="020F0502020204030204" pitchFamily="34" charset="0"/>
            </a:endParaRPr>
          </a:p>
          <a:p>
            <a:pPr marL="457200" algn="just">
              <a:lnSpc>
                <a:spcPct val="150000"/>
              </a:lnSpc>
              <a:spcAft>
                <a:spcPts val="800"/>
              </a:spcAft>
            </a:pPr>
            <a:r>
              <a:rPr lang="he-IL" sz="2500" u="sng" dirty="0">
                <a:latin typeface="Calibri" panose="020F0502020204030204" pitchFamily="34" charset="0"/>
              </a:rPr>
              <a:t>בית אריזה שרוכש ביצים מחקלאים לצורך מיונן , אריזתן ומסירתן למפיצים </a:t>
            </a:r>
            <a:r>
              <a:rPr lang="he-IL" sz="2500" dirty="0">
                <a:latin typeface="Calibri" panose="020F0502020204030204" pitchFamily="34" charset="0"/>
              </a:rPr>
              <a:t>אינו חוסה תחת הגדרת "מבנה חקלאי" (</a:t>
            </a:r>
            <a:r>
              <a:rPr lang="he-IL" sz="2500" dirty="0" err="1">
                <a:latin typeface="Calibri" panose="020F0502020204030204" pitchFamily="34" charset="0"/>
              </a:rPr>
              <a:t>עת"מ</a:t>
            </a:r>
            <a:r>
              <a:rPr lang="he-IL" sz="2500" dirty="0">
                <a:latin typeface="Calibri" panose="020F0502020204030204" pitchFamily="34" charset="0"/>
              </a:rPr>
              <a:t> 1184/03 יאיר ש' שיווק נ' עיריית חדרה).</a:t>
            </a:r>
          </a:p>
          <a:p>
            <a:pPr marL="457200" algn="just">
              <a:lnSpc>
                <a:spcPct val="150000"/>
              </a:lnSpc>
              <a:spcAft>
                <a:spcPts val="800"/>
              </a:spcAft>
            </a:pPr>
            <a:r>
              <a:rPr lang="he-IL" sz="2500" b="1" dirty="0">
                <a:latin typeface="Calibri" panose="020F0502020204030204" pitchFamily="34" charset="0"/>
              </a:rPr>
              <a:t>המבחן: האם הפעילות המבוצעת משרתת בעיקר את הגידול החקלאי, את התוצרת העצמית, או משרתת מטרה אחרת. מהו היקף הפעילות המסחרית מבין כלל הפעילות בנכס</a:t>
            </a:r>
            <a:r>
              <a:rPr lang="he-IL" sz="2500" dirty="0">
                <a:latin typeface="Calibri" panose="020F0502020204030204" pitchFamily="34" charset="0"/>
              </a:rPr>
              <a:t>.</a:t>
            </a: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19210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307571" y="-46041"/>
            <a:ext cx="9210501" cy="707362"/>
          </a:xfrm>
        </p:spPr>
        <p:txBody>
          <a:bodyPr>
            <a:normAutofit/>
          </a:bodyPr>
          <a:lstStyle/>
          <a:p>
            <a:pPr algn="r"/>
            <a:r>
              <a:rPr lang="he-IL" sz="4000" b="1" dirty="0">
                <a:solidFill>
                  <a:schemeClr val="accent2"/>
                </a:solidFill>
                <a:effectLst/>
                <a:ea typeface="Calibri" panose="020F0502020204030204" pitchFamily="34" charset="0"/>
              </a:rPr>
              <a:t>כיצד לסווג נכס שאין בו שימוש</a:t>
            </a: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33004" y="661321"/>
            <a:ext cx="9867207" cy="5589850"/>
          </a:xfrm>
        </p:spPr>
        <p:txBody>
          <a:bodyPr>
            <a:normAutofit fontScale="92500"/>
          </a:bodyPr>
          <a:lstStyle/>
          <a:p>
            <a:pPr lvl="0" algn="just" rtl="1">
              <a:lnSpc>
                <a:spcPct val="150000"/>
              </a:lnSpc>
              <a:spcAft>
                <a:spcPts val="800"/>
              </a:spcAft>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נק' מוצא ראשונה-</a:t>
            </a:r>
            <a:r>
              <a:rPr lang="he-IL" sz="2500" dirty="0">
                <a:effectLst/>
                <a:latin typeface="Calibri" panose="020F0502020204030204" pitchFamily="34" charset="0"/>
                <a:ea typeface="Calibri" panose="020F0502020204030204" pitchFamily="34" charset="0"/>
              </a:rPr>
              <a:t> חיוב נכס ריק בארנונה נועד לתמרץ את המחזיק לעשות בו שימוש יעיל ← נדרש שאי הפעלת הנכס לא תהיה רווחית עבורו ← יש לחייבו עפ"י התעריף שהיה משלם לו היה מפעיל את הנכס.</a:t>
            </a:r>
          </a:p>
          <a:p>
            <a:pPr lvl="0" algn="just" rtl="1">
              <a:lnSpc>
                <a:spcPct val="150000"/>
              </a:lnSpc>
              <a:spcAft>
                <a:spcPts val="800"/>
              </a:spcAft>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הבעיה</a:t>
            </a:r>
            <a:r>
              <a:rPr lang="he-IL" sz="2500" dirty="0">
                <a:effectLst/>
                <a:latin typeface="Calibri" panose="020F0502020204030204" pitchFamily="34" charset="0"/>
                <a:ea typeface="Calibri" panose="020F0502020204030204" pitchFamily="34" charset="0"/>
              </a:rPr>
              <a:t>: בנכס ריק </a:t>
            </a:r>
            <a:r>
              <a:rPr lang="he-IL" sz="2500" dirty="0">
                <a:latin typeface="Calibri" panose="020F0502020204030204" pitchFamily="34" charset="0"/>
                <a:ea typeface="Calibri" panose="020F0502020204030204" pitchFamily="34" charset="0"/>
              </a:rPr>
              <a:t>ייתכנו </a:t>
            </a:r>
            <a:r>
              <a:rPr lang="he-IL" sz="2500" dirty="0">
                <a:effectLst/>
                <a:latin typeface="Calibri" panose="020F0502020204030204" pitchFamily="34" charset="0"/>
                <a:ea typeface="Calibri" panose="020F0502020204030204" pitchFamily="34" charset="0"/>
              </a:rPr>
              <a:t>שימושים שונים המותרים עפ"י דין, באיזה שימוש לחייב?</a:t>
            </a:r>
          </a:p>
          <a:p>
            <a:pPr lvl="0" algn="just" rtl="1">
              <a:lnSpc>
                <a:spcPct val="150000"/>
              </a:lnSpc>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נק' מוצא שניה</a:t>
            </a:r>
            <a:r>
              <a:rPr lang="he-IL" sz="2500" dirty="0">
                <a:effectLst/>
                <a:latin typeface="Calibri" panose="020F0502020204030204" pitchFamily="34" charset="0"/>
                <a:ea typeface="Calibri" panose="020F0502020204030204" pitchFamily="34" charset="0"/>
              </a:rPr>
              <a:t>: הצידוק לתשלום ארנונה (פוטנציאל ההנאה מהשירותים שמספקת הרשות) לא מתקיים באופן מלא כשמדובר בנכס ריק. </a:t>
            </a:r>
          </a:p>
          <a:p>
            <a:pPr algn="just">
              <a:lnSpc>
                <a:spcPct val="150000"/>
              </a:lnSpc>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הפתרון:</a:t>
            </a:r>
            <a:r>
              <a:rPr lang="he-IL" sz="2500" dirty="0">
                <a:effectLst/>
                <a:latin typeface="Calibri" panose="020F0502020204030204" pitchFamily="34" charset="0"/>
                <a:ea typeface="Calibri" panose="020F0502020204030204" pitchFamily="34" charset="0"/>
              </a:rPr>
              <a:t> </a:t>
            </a:r>
            <a:r>
              <a:rPr lang="he-IL" sz="2500" b="1" dirty="0">
                <a:effectLst/>
                <a:latin typeface="Calibri" panose="020F0502020204030204" pitchFamily="34" charset="0"/>
                <a:ea typeface="Calibri" panose="020F0502020204030204" pitchFamily="34" charset="0"/>
              </a:rPr>
              <a:t>יש לחייב מבנה ריק לפי הייעוד התכנוני שלו ולא לפי השימוש </a:t>
            </a:r>
            <a:r>
              <a:rPr lang="he-IL" sz="2500" b="1" dirty="0">
                <a:latin typeface="Calibri" panose="020F0502020204030204" pitchFamily="34" charset="0"/>
                <a:ea typeface="Calibri" panose="020F0502020204030204" pitchFamily="34" charset="0"/>
              </a:rPr>
              <a:t>האחרון </a:t>
            </a:r>
            <a:r>
              <a:rPr lang="he-IL" sz="2500" b="1" dirty="0">
                <a:effectLst/>
                <a:latin typeface="Calibri" panose="020F0502020204030204" pitchFamily="34" charset="0"/>
                <a:ea typeface="Calibri" panose="020F0502020204030204" pitchFamily="34" charset="0"/>
              </a:rPr>
              <a:t>שנעשה בו בפועל </a:t>
            </a:r>
            <a:r>
              <a:rPr lang="he-IL" sz="2500" dirty="0">
                <a:effectLst/>
                <a:latin typeface="Calibri" panose="020F0502020204030204" pitchFamily="34" charset="0"/>
                <a:ea typeface="Calibri" panose="020F0502020204030204" pitchFamily="34" charset="0"/>
              </a:rPr>
              <a:t>(בר"מ 5045/02‏ סלומון נ' עיריית חדרה</a:t>
            </a:r>
            <a:r>
              <a:rPr lang="he-IL" sz="2500" dirty="0">
                <a:latin typeface="Calibri" panose="020F0502020204030204" pitchFamily="34" charset="0"/>
              </a:rPr>
              <a:t>, בר"מ 10360/06 </a:t>
            </a:r>
            <a:r>
              <a:rPr lang="he-IL" sz="2500" dirty="0" err="1">
                <a:latin typeface="Calibri" panose="020F0502020204030204" pitchFamily="34" charset="0"/>
              </a:rPr>
              <a:t>תנופורט</a:t>
            </a:r>
            <a:r>
              <a:rPr lang="he-IL" sz="2500" dirty="0">
                <a:latin typeface="Calibri" panose="020F0502020204030204" pitchFamily="34" charset="0"/>
              </a:rPr>
              <a:t> (1990) בע"מ נ' מ"א שער הנגב) </a:t>
            </a:r>
          </a:p>
          <a:p>
            <a:pPr lvl="0" algn="just" rtl="1">
              <a:lnSpc>
                <a:spcPct val="150000"/>
              </a:lnSpc>
              <a:buFont typeface="Wingdings" panose="05000000000000000000" pitchFamily="2" charset="2"/>
              <a:buChar char="Ø"/>
            </a:pPr>
            <a:endParaRPr lang="he-IL" sz="2500" dirty="0">
              <a:effectLst/>
              <a:latin typeface="Calibri" panose="020F0502020204030204" pitchFamily="34" charset="0"/>
              <a:ea typeface="Calibri" panose="020F0502020204030204" pitchFamily="34" charset="0"/>
            </a:endParaRPr>
          </a:p>
          <a:p>
            <a:pPr lvl="0" algn="just" rtl="1">
              <a:lnSpc>
                <a:spcPct val="150000"/>
              </a:lnSpc>
              <a:spcAft>
                <a:spcPts val="800"/>
              </a:spcAft>
              <a:buFont typeface="Wingdings" panose="05000000000000000000" pitchFamily="2" charset="2"/>
              <a:buChar char="Ø"/>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291235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290945" y="414856"/>
            <a:ext cx="9210501" cy="707362"/>
          </a:xfrm>
        </p:spPr>
        <p:txBody>
          <a:bodyPr>
            <a:normAutofit/>
          </a:bodyPr>
          <a:lstStyle/>
          <a:p>
            <a:pPr algn="r"/>
            <a:r>
              <a:rPr lang="he-IL" sz="4000" b="1" dirty="0">
                <a:solidFill>
                  <a:schemeClr val="accent2"/>
                </a:solidFill>
                <a:effectLst/>
                <a:ea typeface="Calibri" panose="020F0502020204030204" pitchFamily="34" charset="0"/>
              </a:rPr>
              <a:t> </a:t>
            </a: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365761" y="623456"/>
            <a:ext cx="9634450" cy="5417908"/>
          </a:xfrm>
        </p:spPr>
        <p:txBody>
          <a:bodyPr>
            <a:normAutofit/>
          </a:bodyPr>
          <a:lstStyle/>
          <a:p>
            <a:pPr lvl="0" algn="just" rtl="1">
              <a:lnSpc>
                <a:spcPct val="150000"/>
              </a:lnSpc>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בעיה מס' 2- </a:t>
            </a:r>
            <a:r>
              <a:rPr lang="he-IL" sz="2500" dirty="0">
                <a:effectLst/>
                <a:latin typeface="Calibri" panose="020F0502020204030204" pitchFamily="34" charset="0"/>
                <a:ea typeface="Calibri" panose="020F0502020204030204" pitchFamily="34" charset="0"/>
              </a:rPr>
              <a:t> במקרה שבו </a:t>
            </a:r>
            <a:r>
              <a:rPr lang="he-IL" sz="2500" dirty="0" err="1">
                <a:effectLst/>
                <a:latin typeface="Calibri" panose="020F0502020204030204" pitchFamily="34" charset="0"/>
                <a:ea typeface="Calibri" panose="020F0502020204030204" pitchFamily="34" charset="0"/>
              </a:rPr>
              <a:t>התכנית</a:t>
            </a:r>
            <a:r>
              <a:rPr lang="he-IL" sz="2500" dirty="0">
                <a:effectLst/>
                <a:latin typeface="Calibri" panose="020F0502020204030204" pitchFamily="34" charset="0"/>
                <a:ea typeface="Calibri" panose="020F0502020204030204" pitchFamily="34" charset="0"/>
              </a:rPr>
              <a:t> מאפשרת כמה שימושים, ובפועל הוצא היתר בניה </a:t>
            </a:r>
            <a:r>
              <a:rPr lang="he-IL" sz="2500" dirty="0" err="1">
                <a:effectLst/>
                <a:latin typeface="Calibri" panose="020F0502020204030204" pitchFamily="34" charset="0"/>
                <a:ea typeface="Calibri" panose="020F0502020204030204" pitchFamily="34" charset="0"/>
              </a:rPr>
              <a:t>לבנייו</a:t>
            </a:r>
            <a:r>
              <a:rPr lang="he-IL" sz="2500" dirty="0">
                <a:effectLst/>
                <a:latin typeface="Calibri" panose="020F0502020204030204" pitchFamily="34" charset="0"/>
                <a:ea typeface="Calibri" panose="020F0502020204030204" pitchFamily="34" charset="0"/>
              </a:rPr>
              <a:t> ובו שימוש מוגדר אחד. האם הסיווג הנמוך ביותר לבניין (כשהפך לריק) ייקבע בהתאם </a:t>
            </a:r>
            <a:r>
              <a:rPr lang="he-IL" sz="2500" dirty="0" err="1">
                <a:effectLst/>
                <a:latin typeface="Calibri" panose="020F0502020204030204" pitchFamily="34" charset="0"/>
                <a:ea typeface="Calibri" panose="020F0502020204030204" pitchFamily="34" charset="0"/>
              </a:rPr>
              <a:t>לתכנית</a:t>
            </a:r>
            <a:r>
              <a:rPr lang="he-IL" sz="2500" dirty="0">
                <a:effectLst/>
                <a:latin typeface="Calibri" panose="020F0502020204030204" pitchFamily="34" charset="0"/>
                <a:ea typeface="Calibri" panose="020F0502020204030204" pitchFamily="34" charset="0"/>
              </a:rPr>
              <a:t> או להיתר הבניה? </a:t>
            </a:r>
            <a:endParaRPr lang="en-US" sz="2500" dirty="0">
              <a:effectLst/>
              <a:latin typeface="Calibri" panose="020F0502020204030204" pitchFamily="34" charset="0"/>
              <a:ea typeface="Calibri" panose="020F0502020204030204" pitchFamily="34" charset="0"/>
            </a:endParaRPr>
          </a:p>
          <a:p>
            <a:pPr lvl="0" algn="just" rtl="1">
              <a:lnSpc>
                <a:spcPct val="150000"/>
              </a:lnSpc>
              <a:buFont typeface="Wingdings" panose="05000000000000000000" pitchFamily="2" charset="2"/>
              <a:buChar char="Ø"/>
            </a:pPr>
            <a:r>
              <a:rPr lang="he-IL" sz="2500" u="sng" dirty="0">
                <a:effectLst/>
                <a:latin typeface="Calibri" panose="020F0502020204030204" pitchFamily="34" charset="0"/>
                <a:ea typeface="Calibri" panose="020F0502020204030204" pitchFamily="34" charset="0"/>
              </a:rPr>
              <a:t>הפתרון </a:t>
            </a:r>
            <a:r>
              <a:rPr lang="he-IL" sz="2500" dirty="0">
                <a:effectLst/>
                <a:latin typeface="Calibri" panose="020F0502020204030204" pitchFamily="34" charset="0"/>
                <a:ea typeface="Calibri" panose="020F0502020204030204" pitchFamily="34" charset="0"/>
              </a:rPr>
              <a:t>- שימוש בניגוד להיתר, אף אם הוא תואם את </a:t>
            </a:r>
            <a:r>
              <a:rPr lang="he-IL" sz="2500" dirty="0" err="1">
                <a:effectLst/>
                <a:latin typeface="Calibri" panose="020F0502020204030204" pitchFamily="34" charset="0"/>
                <a:ea typeface="Calibri" panose="020F0502020204030204" pitchFamily="34" charset="0"/>
              </a:rPr>
              <a:t>התכנית</a:t>
            </a:r>
            <a:r>
              <a:rPr lang="he-IL" sz="2500" dirty="0">
                <a:effectLst/>
                <a:latin typeface="Calibri" panose="020F0502020204030204" pitchFamily="34" charset="0"/>
                <a:ea typeface="Calibri" panose="020F0502020204030204" pitchFamily="34" charset="0"/>
              </a:rPr>
              <a:t>, אינו משום שימוש אפשרי העומד לנישום. לכן </a:t>
            </a:r>
            <a:r>
              <a:rPr lang="he-IL" sz="2500" b="1" dirty="0">
                <a:effectLst/>
                <a:latin typeface="Calibri" panose="020F0502020204030204" pitchFamily="34" charset="0"/>
                <a:ea typeface="Calibri" panose="020F0502020204030204" pitchFamily="34" charset="0"/>
              </a:rPr>
              <a:t>יש לסווג את הנכס הריק לפי הסיווג הנמוך ביותר מבין הסיווגים האפשריים לפי היתר הבניה</a:t>
            </a:r>
            <a:r>
              <a:rPr lang="he-IL" sz="2500" dirty="0">
                <a:effectLst/>
                <a:latin typeface="Calibri" panose="020F0502020204030204" pitchFamily="34" charset="0"/>
                <a:ea typeface="Calibri" panose="020F0502020204030204" pitchFamily="34" charset="0"/>
              </a:rPr>
              <a:t> (</a:t>
            </a:r>
            <a:r>
              <a:rPr lang="he-IL" sz="2500" dirty="0" err="1">
                <a:effectLst/>
                <a:latin typeface="Calibri" panose="020F0502020204030204" pitchFamily="34" charset="0"/>
                <a:ea typeface="Calibri" panose="020F0502020204030204" pitchFamily="34" charset="0"/>
              </a:rPr>
              <a:t>ברמ</a:t>
            </a:r>
            <a:r>
              <a:rPr lang="he-IL" sz="2500" dirty="0">
                <a:effectLst/>
                <a:latin typeface="Calibri" panose="020F0502020204030204" pitchFamily="34" charset="0"/>
                <a:ea typeface="Calibri" panose="020F0502020204030204" pitchFamily="34" charset="0"/>
              </a:rPr>
              <a:t> 991/16 אפריקה ישראל להשקעות בע"מ נ' בית ארלוזורוב חברה בע"מ) .</a:t>
            </a:r>
            <a:endParaRPr lang="en-US" sz="2500" dirty="0">
              <a:effectLst/>
              <a:latin typeface="Calibri" panose="020F0502020204030204" pitchFamily="34" charset="0"/>
              <a:ea typeface="Calibri" panose="020F0502020204030204" pitchFamily="34" charset="0"/>
            </a:endParaRPr>
          </a:p>
          <a:p>
            <a:pPr marL="457200" algn="just" rtl="1">
              <a:lnSpc>
                <a:spcPct val="150000"/>
              </a:lnSpc>
              <a:spcAft>
                <a:spcPts val="800"/>
              </a:spcAft>
            </a:pPr>
            <a:endParaRPr lang="he-IL" sz="2500" dirty="0">
              <a:latin typeface="Calibri" panose="020F0502020204030204" pitchFamily="34" charset="0"/>
            </a:endParaRP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22223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290945" y="414856"/>
            <a:ext cx="9210501" cy="707362"/>
          </a:xfrm>
        </p:spPr>
        <p:txBody>
          <a:bodyPr>
            <a:normAutofit/>
          </a:bodyPr>
          <a:lstStyle/>
          <a:p>
            <a:pPr algn="r"/>
            <a:r>
              <a:rPr lang="he-IL" sz="4000" b="1" dirty="0">
                <a:solidFill>
                  <a:schemeClr val="accent2"/>
                </a:solidFill>
                <a:effectLst/>
                <a:ea typeface="Calibri" panose="020F0502020204030204" pitchFamily="34" charset="0"/>
              </a:rPr>
              <a:t> </a:t>
            </a: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365761" y="623456"/>
            <a:ext cx="9634450" cy="5417908"/>
          </a:xfrm>
        </p:spPr>
        <p:txBody>
          <a:bodyPr>
            <a:normAutofit lnSpcReduction="10000"/>
          </a:bodyPr>
          <a:lstStyle/>
          <a:p>
            <a:pPr algn="just">
              <a:lnSpc>
                <a:spcPct val="150000"/>
              </a:lnSpc>
              <a:buFont typeface="Wingdings" panose="05000000000000000000" pitchFamily="2" charset="2"/>
              <a:buChar char="Ø"/>
            </a:pPr>
            <a:r>
              <a:rPr lang="he-IL" sz="2500" b="1" dirty="0">
                <a:latin typeface="Calibri" panose="020F0502020204030204" pitchFamily="34" charset="0"/>
              </a:rPr>
              <a:t>האם שימוש עונתי מזכה בפטור חלקי</a:t>
            </a:r>
            <a:r>
              <a:rPr lang="he-IL" sz="2500" dirty="0">
                <a:latin typeface="Calibri" panose="020F0502020204030204" pitchFamily="34" charset="0"/>
              </a:rPr>
              <a:t>? </a:t>
            </a:r>
          </a:p>
          <a:p>
            <a:pPr marL="0" lvl="1" indent="0" algn="just">
              <a:lnSpc>
                <a:spcPct val="160000"/>
              </a:lnSpc>
              <a:buNone/>
            </a:pPr>
            <a:r>
              <a:rPr lang="he-IL" sz="2500" dirty="0">
                <a:latin typeface="Calibri" panose="020F0502020204030204" pitchFamily="34" charset="0"/>
              </a:rPr>
              <a:t>תשלום ארנונה חל על ההחזקה בנכס ולא על השימוש בו, ואי השימוש בו בתקופות מסוימות איננו פוטר מתשלום ארנונה עליו בכל תקופת ההחזקה  (</a:t>
            </a:r>
            <a:r>
              <a:rPr lang="he-IL" sz="2500" dirty="0" err="1">
                <a:latin typeface="Calibri" panose="020F0502020204030204" pitchFamily="34" charset="0"/>
              </a:rPr>
              <a:t>עמנ</a:t>
            </a:r>
            <a:r>
              <a:rPr lang="he-IL" sz="2500" dirty="0">
                <a:latin typeface="Calibri" panose="020F0502020204030204" pitchFamily="34" charset="0"/>
              </a:rPr>
              <a:t> 34145-10-13‏ ‏פול קלאב בע"מ נ' עיריית באר שבע).  </a:t>
            </a:r>
            <a:endParaRPr lang="en-US" sz="2500" dirty="0">
              <a:latin typeface="Calibri" panose="020F0502020204030204" pitchFamily="34" charset="0"/>
            </a:endParaRPr>
          </a:p>
          <a:p>
            <a:pPr algn="just">
              <a:lnSpc>
                <a:spcPct val="150000"/>
              </a:lnSpc>
              <a:buFont typeface="Wingdings" panose="05000000000000000000" pitchFamily="2" charset="2"/>
              <a:buChar char="Ø"/>
            </a:pPr>
            <a:r>
              <a:rPr lang="he-IL" sz="2500" b="1" dirty="0">
                <a:latin typeface="Calibri" panose="020F0502020204030204" pitchFamily="34" charset="0"/>
              </a:rPr>
              <a:t>אי שימוש בנכס "באשמת" ברשות המקומית-  </a:t>
            </a:r>
          </a:p>
          <a:p>
            <a:pPr marL="0" indent="0" algn="just">
              <a:lnSpc>
                <a:spcPct val="150000"/>
              </a:lnSpc>
              <a:buNone/>
            </a:pPr>
            <a:r>
              <a:rPr lang="he-IL" sz="2500" dirty="0">
                <a:latin typeface="Calibri" panose="020F0502020204030204" pitchFamily="34" charset="0"/>
              </a:rPr>
              <a:t>אי חוקיות המבנה והיעדר יכולת משפטית לעשות בו שימוש, אינה פוטרת מתשלום ארנונה (ע"א 111/96, 110/96 עיריית נתניה נ' י.ב. בנייה והשקעות; </a:t>
            </a:r>
            <a:r>
              <a:rPr lang="he-IL" sz="2500" dirty="0" err="1">
                <a:latin typeface="Calibri" panose="020F0502020204030204" pitchFamily="34" charset="0"/>
              </a:rPr>
              <a:t>עת"מ</a:t>
            </a:r>
            <a:r>
              <a:rPr lang="he-IL" sz="2500" dirty="0">
                <a:latin typeface="Calibri" panose="020F0502020204030204" pitchFamily="34" charset="0"/>
              </a:rPr>
              <a:t> 34060-03-11 אגבר נגד עיריית חולון; </a:t>
            </a:r>
            <a:r>
              <a:rPr lang="he-IL" sz="2500" dirty="0" err="1">
                <a:latin typeface="Calibri" panose="020F0502020204030204" pitchFamily="34" charset="0"/>
              </a:rPr>
              <a:t>עמ"נ</a:t>
            </a:r>
            <a:r>
              <a:rPr lang="he-IL" sz="2500" dirty="0">
                <a:latin typeface="Calibri" panose="020F0502020204030204" pitchFamily="34" charset="0"/>
              </a:rPr>
              <a:t> 135/06 יורשי טובה הלפרין ז"ל נגד עיריית ת"א)</a:t>
            </a:r>
            <a:endParaRPr lang="en-US" sz="2500" dirty="0">
              <a:latin typeface="Calibri" panose="020F0502020204030204" pitchFamily="34" charset="0"/>
            </a:endParaRPr>
          </a:p>
          <a:p>
            <a:pPr lvl="0" algn="just" rtl="1">
              <a:lnSpc>
                <a:spcPct val="150000"/>
              </a:lnSpc>
              <a:buFont typeface="Wingdings" panose="05000000000000000000" pitchFamily="2" charset="2"/>
              <a:buChar char="Ø"/>
            </a:pPr>
            <a:endParaRPr lang="en-US" sz="2500" dirty="0">
              <a:effectLst/>
              <a:latin typeface="Calibri" panose="020F0502020204030204" pitchFamily="34" charset="0"/>
              <a:ea typeface="Calibri" panose="020F0502020204030204" pitchFamily="34" charset="0"/>
            </a:endParaRPr>
          </a:p>
          <a:p>
            <a:pPr marL="457200" algn="just" rtl="1">
              <a:lnSpc>
                <a:spcPct val="150000"/>
              </a:lnSpc>
              <a:spcAft>
                <a:spcPts val="800"/>
              </a:spcAft>
            </a:pPr>
            <a:endParaRPr lang="he-IL" sz="2500" dirty="0">
              <a:latin typeface="Calibri" panose="020F0502020204030204" pitchFamily="34" charset="0"/>
            </a:endParaRP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18685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0" y="109275"/>
            <a:ext cx="9210501" cy="707362"/>
          </a:xfrm>
        </p:spPr>
        <p:txBody>
          <a:bodyPr>
            <a:normAutofit/>
          </a:bodyPr>
          <a:lstStyle/>
          <a:p>
            <a:pPr algn="r"/>
            <a:r>
              <a:rPr lang="he-IL" sz="4000" b="1" dirty="0">
                <a:solidFill>
                  <a:schemeClr val="accent2"/>
                </a:solidFill>
                <a:effectLst/>
                <a:ea typeface="Calibri" panose="020F0502020204030204" pitchFamily="34" charset="0"/>
              </a:rPr>
              <a:t>ארנונה על דירות רפאים</a:t>
            </a: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33004" y="816637"/>
            <a:ext cx="9867207" cy="5434534"/>
          </a:xfrm>
        </p:spPr>
        <p:txBody>
          <a:bodyPr>
            <a:normAutofit/>
          </a:bodyPr>
          <a:lstStyle/>
          <a:p>
            <a:pPr algn="just">
              <a:lnSpc>
                <a:spcPct val="160000"/>
              </a:lnSpc>
              <a:spcAft>
                <a:spcPts val="800"/>
              </a:spcAft>
              <a:buFont typeface="Wingdings" panose="05000000000000000000" pitchFamily="2" charset="2"/>
              <a:buChar char="Ø"/>
            </a:pPr>
            <a:r>
              <a:rPr lang="he-IL" sz="2500" dirty="0">
                <a:latin typeface="Calibri" panose="020F0502020204030204" pitchFamily="34" charset="0"/>
              </a:rPr>
              <a:t>בישראל קיימות </a:t>
            </a:r>
            <a:r>
              <a:rPr lang="he-IL" sz="2500" b="1" dirty="0">
                <a:latin typeface="Calibri" panose="020F0502020204030204" pitchFamily="34" charset="0"/>
              </a:rPr>
              <a:t>למעלה מ-170,000 דירות מגורים ריקות</a:t>
            </a:r>
            <a:r>
              <a:rPr lang="he-IL" sz="2500" dirty="0">
                <a:latin typeface="Calibri" panose="020F0502020204030204" pitchFamily="34" charset="0"/>
              </a:rPr>
              <a:t>. </a:t>
            </a:r>
          </a:p>
          <a:p>
            <a:pPr algn="just">
              <a:lnSpc>
                <a:spcPct val="160000"/>
              </a:lnSpc>
              <a:spcAft>
                <a:spcPts val="800"/>
              </a:spcAft>
              <a:buFont typeface="Wingdings" panose="05000000000000000000" pitchFamily="2" charset="2"/>
              <a:buChar char="Ø"/>
            </a:pPr>
            <a:r>
              <a:rPr lang="he-IL" sz="2500" dirty="0">
                <a:latin typeface="Calibri" panose="020F0502020204030204" pitchFamily="34" charset="0"/>
              </a:rPr>
              <a:t>בשנת 2013 החליט קבינט הדיור להטיל ארנונה כפולה על דירות ריקות, כדי לעודד את השכרתן ולהגדיל את מלאי הדירות להשכרה.</a:t>
            </a:r>
            <a:endParaRPr lang="en-US" sz="2500" dirty="0">
              <a:latin typeface="Calibri" panose="020F0502020204030204" pitchFamily="34" charset="0"/>
            </a:endParaRPr>
          </a:p>
          <a:p>
            <a:pPr lvl="0" algn="just">
              <a:lnSpc>
                <a:spcPct val="160000"/>
              </a:lnSpc>
              <a:spcAft>
                <a:spcPts val="800"/>
              </a:spcAft>
              <a:buFont typeface="Wingdings" panose="05000000000000000000" pitchFamily="2" charset="2"/>
              <a:buChar char="Ø"/>
            </a:pPr>
            <a:r>
              <a:rPr lang="he-IL" sz="2500" dirty="0">
                <a:latin typeface="Calibri" panose="020F0502020204030204" pitchFamily="34" charset="0"/>
              </a:rPr>
              <a:t>לתקנות ההסדרים הוספה הוראת שעה, לפיה בשנים 2014-2016 רשויות מקומיות יהיו רשאיות לחייב </a:t>
            </a:r>
            <a:r>
              <a:rPr lang="he-IL" sz="2500" b="1" dirty="0">
                <a:latin typeface="Calibri" panose="020F0502020204030204" pitchFamily="34" charset="0"/>
              </a:rPr>
              <a:t>כפל ארנונה </a:t>
            </a:r>
            <a:r>
              <a:rPr lang="he-IL" sz="2500" dirty="0">
                <a:latin typeface="Calibri" panose="020F0502020204030204" pitchFamily="34" charset="0"/>
              </a:rPr>
              <a:t>בגין דירות רפאים.</a:t>
            </a:r>
          </a:p>
          <a:p>
            <a:pPr lvl="0" algn="just">
              <a:lnSpc>
                <a:spcPct val="160000"/>
              </a:lnSpc>
              <a:spcAft>
                <a:spcPts val="800"/>
              </a:spcAft>
              <a:buFont typeface="Wingdings" panose="05000000000000000000" pitchFamily="2" charset="2"/>
              <a:buChar char="Ø"/>
            </a:pPr>
            <a:r>
              <a:rPr lang="he-IL" sz="2500" b="1" dirty="0">
                <a:latin typeface="Calibri" panose="020F0502020204030204" pitchFamily="34" charset="0"/>
              </a:rPr>
              <a:t>הניסיון נכשל כישלון חרוץ, והוראת השעה לא הוארכה יותר</a:t>
            </a:r>
          </a:p>
          <a:p>
            <a:pPr marL="0" lvl="0" indent="0" algn="just">
              <a:lnSpc>
                <a:spcPct val="160000"/>
              </a:lnSpc>
              <a:spcAft>
                <a:spcPts val="800"/>
              </a:spcAft>
              <a:buNone/>
            </a:pPr>
            <a:r>
              <a:rPr lang="he-IL" sz="2500" dirty="0">
                <a:latin typeface="Calibri" panose="020F0502020204030204" pitchFamily="34" charset="0"/>
              </a:rPr>
              <a:t>	</a:t>
            </a:r>
            <a:r>
              <a:rPr lang="en-US" sz="2500" dirty="0">
                <a:latin typeface="Calibri" panose="020F0502020204030204" pitchFamily="34" charset="0"/>
              </a:rPr>
              <a:t>https://www.ynet.co.il/articles/0,7340,L-5497749,00.html</a:t>
            </a:r>
            <a:endParaRPr lang="he-IL" sz="2500" dirty="0">
              <a:effectLst/>
              <a:latin typeface="Calibri" panose="020F0502020204030204" pitchFamily="34" charset="0"/>
              <a:ea typeface="Calibri" panose="020F0502020204030204" pitchFamily="34" charset="0"/>
            </a:endParaRPr>
          </a:p>
          <a:p>
            <a:pPr lvl="0" algn="just" rtl="1">
              <a:lnSpc>
                <a:spcPct val="150000"/>
              </a:lnSpc>
              <a:spcAft>
                <a:spcPts val="800"/>
              </a:spcAft>
              <a:buFont typeface="Wingdings" panose="05000000000000000000" pitchFamily="2" charset="2"/>
              <a:buChar char="Ø"/>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25422155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0" y="109275"/>
            <a:ext cx="9210501" cy="707362"/>
          </a:xfrm>
        </p:spPr>
        <p:txBody>
          <a:bodyPr>
            <a:normAutofit/>
          </a:bodyPr>
          <a:lstStyle/>
          <a:p>
            <a:pPr algn="r"/>
            <a:r>
              <a:rPr lang="he-IL" sz="4000" b="1" dirty="0">
                <a:solidFill>
                  <a:schemeClr val="accent2"/>
                </a:solidFill>
                <a:effectLst/>
                <a:ea typeface="Calibri" panose="020F0502020204030204" pitchFamily="34" charset="0"/>
              </a:rPr>
              <a:t>סיווג נכס עם כמה שימושים</a:t>
            </a: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307571" y="816637"/>
            <a:ext cx="9102436" cy="5434534"/>
          </a:xfrm>
        </p:spPr>
        <p:style>
          <a:lnRef idx="2">
            <a:schemeClr val="accent1"/>
          </a:lnRef>
          <a:fillRef idx="1">
            <a:schemeClr val="lt1"/>
          </a:fillRef>
          <a:effectRef idx="0">
            <a:schemeClr val="accent1"/>
          </a:effectRef>
          <a:fontRef idx="minor">
            <a:schemeClr val="dk1"/>
          </a:fontRef>
        </p:style>
        <p:txBody>
          <a:bodyPr>
            <a:normAutofit/>
          </a:bodyPr>
          <a:lstStyle/>
          <a:p>
            <a:pPr lvl="0" algn="just">
              <a:lnSpc>
                <a:spcPct val="160000"/>
              </a:lnSpc>
              <a:spcAft>
                <a:spcPts val="800"/>
              </a:spcAft>
              <a:buFont typeface="Wingdings" panose="05000000000000000000" pitchFamily="2" charset="2"/>
              <a:buChar char="Ø"/>
            </a:pPr>
            <a:r>
              <a:rPr lang="he-IL" sz="2500" dirty="0">
                <a:latin typeface="Calibri" panose="020F0502020204030204" pitchFamily="34" charset="0"/>
              </a:rPr>
              <a:t>האם סיווג אחיד, או לפצל את הסיווגים לפי השימושים השונים?</a:t>
            </a:r>
            <a:endParaRPr lang="en-US" sz="2500" dirty="0">
              <a:latin typeface="Calibri" panose="020F0502020204030204" pitchFamily="34" charset="0"/>
            </a:endParaRPr>
          </a:p>
          <a:p>
            <a:pPr lvl="0" algn="just">
              <a:lnSpc>
                <a:spcPct val="160000"/>
              </a:lnSpc>
              <a:spcAft>
                <a:spcPts val="800"/>
              </a:spcAft>
              <a:buFont typeface="Wingdings" panose="05000000000000000000" pitchFamily="2" charset="2"/>
              <a:buChar char="Ø"/>
            </a:pPr>
            <a:r>
              <a:rPr lang="he-IL" sz="2500" b="1" dirty="0">
                <a:latin typeface="Calibri" panose="020F0502020204030204" pitchFamily="34" charset="0"/>
              </a:rPr>
              <a:t>ע"א 7975/98 אחוזת ראשונים </a:t>
            </a:r>
            <a:r>
              <a:rPr lang="he-IL" sz="2500" b="1" dirty="0" err="1">
                <a:latin typeface="Calibri" panose="020F0502020204030204" pitchFamily="34" charset="0"/>
              </a:rPr>
              <a:t>רובינשטין</a:t>
            </a:r>
            <a:r>
              <a:rPr lang="he-IL" sz="2500" b="1" dirty="0">
                <a:latin typeface="Calibri" panose="020F0502020204030204" pitchFamily="34" charset="0"/>
              </a:rPr>
              <a:t> נ' עירית ראשל"צ</a:t>
            </a:r>
          </a:p>
          <a:p>
            <a:pPr marL="0" lvl="0" indent="0" algn="just">
              <a:lnSpc>
                <a:spcPct val="160000"/>
              </a:lnSpc>
              <a:spcAft>
                <a:spcPts val="800"/>
              </a:spcAft>
              <a:buNone/>
            </a:pPr>
            <a:endParaRPr lang="he-IL" sz="2500" dirty="0">
              <a:latin typeface="Calibri" panose="020F0502020204030204" pitchFamily="34" charset="0"/>
            </a:endParaRPr>
          </a:p>
          <a:p>
            <a:pPr marL="0" lvl="0" indent="0" algn="just">
              <a:lnSpc>
                <a:spcPct val="160000"/>
              </a:lnSpc>
              <a:spcAft>
                <a:spcPts val="800"/>
              </a:spcAft>
              <a:buNone/>
            </a:pPr>
            <a:r>
              <a:rPr lang="he-IL" sz="2500" dirty="0">
                <a:latin typeface="Calibri" panose="020F0502020204030204" pitchFamily="34" charset="0"/>
              </a:rPr>
              <a:t>				  </a:t>
            </a:r>
            <a:r>
              <a:rPr lang="he-IL" sz="2800" b="1" dirty="0">
                <a:latin typeface="Calibri" panose="020F0502020204030204" pitchFamily="34" charset="0"/>
              </a:rPr>
              <a:t>כן</a:t>
            </a:r>
            <a:r>
              <a:rPr lang="he-IL" sz="2800" dirty="0">
                <a:latin typeface="Calibri" panose="020F0502020204030204" pitchFamily="34" charset="0"/>
              </a:rPr>
              <a:t>						         </a:t>
            </a:r>
            <a:r>
              <a:rPr lang="he-IL" sz="2800" b="1" dirty="0">
                <a:latin typeface="Calibri" panose="020F0502020204030204" pitchFamily="34" charset="0"/>
              </a:rPr>
              <a:t>לא</a:t>
            </a:r>
          </a:p>
          <a:p>
            <a:pPr lvl="0" algn="just" rtl="1">
              <a:lnSpc>
                <a:spcPct val="150000"/>
              </a:lnSpc>
              <a:spcAft>
                <a:spcPts val="800"/>
              </a:spcAft>
              <a:buFont typeface="Wingdings" panose="05000000000000000000" pitchFamily="2" charset="2"/>
              <a:buChar char="Ø"/>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lgn="jus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a:xfrm>
            <a:off x="619145" y="6147861"/>
            <a:ext cx="6297612" cy="365125"/>
          </a:xfrm>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086431" y="6193345"/>
            <a:ext cx="4452729" cy="609600"/>
          </a:xfrm>
          <a:prstGeom prst="rect">
            <a:avLst/>
          </a:prstGeom>
          <a:noFill/>
          <a:ln>
            <a:noFill/>
          </a:ln>
        </p:spPr>
      </p:pic>
      <p:sp>
        <p:nvSpPr>
          <p:cNvPr id="9" name="מלבן 8">
            <a:extLst>
              <a:ext uri="{FF2B5EF4-FFF2-40B4-BE49-F238E27FC236}">
                <a16:creationId xmlns:a16="http://schemas.microsoft.com/office/drawing/2014/main" id="{A905389A-7133-4F88-9512-72C8A2EA2654}"/>
              </a:ext>
            </a:extLst>
          </p:cNvPr>
          <p:cNvSpPr/>
          <p:nvPr/>
        </p:nvSpPr>
        <p:spPr>
          <a:xfrm>
            <a:off x="677334" y="2327563"/>
            <a:ext cx="8034404" cy="11143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500" dirty="0"/>
              <a:t>המבחן: האם יש זיקה ברורה בין יחידות הנכס השונות? האם השימוש ביחידה חיוני למהות השימוש העיקרי בנכס </a:t>
            </a:r>
          </a:p>
          <a:p>
            <a:pPr algn="ctr"/>
            <a:r>
              <a:rPr lang="he-IL" sz="2500" dirty="0"/>
              <a:t>ולמימוש תכליתו</a:t>
            </a:r>
          </a:p>
        </p:txBody>
      </p:sp>
      <p:cxnSp>
        <p:nvCxnSpPr>
          <p:cNvPr id="11" name="מחבר חץ ישר 10">
            <a:extLst>
              <a:ext uri="{FF2B5EF4-FFF2-40B4-BE49-F238E27FC236}">
                <a16:creationId xmlns:a16="http://schemas.microsoft.com/office/drawing/2014/main" id="{509B87D7-1258-2D06-90F4-AD5CED6BD6B0}"/>
              </a:ext>
            </a:extLst>
          </p:cNvPr>
          <p:cNvCxnSpPr>
            <a:cxnSpLocks/>
          </p:cNvCxnSpPr>
          <p:nvPr/>
        </p:nvCxnSpPr>
        <p:spPr>
          <a:xfrm>
            <a:off x="7248698" y="4048298"/>
            <a:ext cx="905604" cy="98727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מחבר חץ ישר 12">
            <a:extLst>
              <a:ext uri="{FF2B5EF4-FFF2-40B4-BE49-F238E27FC236}">
                <a16:creationId xmlns:a16="http://schemas.microsoft.com/office/drawing/2014/main" id="{C9460043-A117-4E95-58A1-80387601FF54}"/>
              </a:ext>
            </a:extLst>
          </p:cNvPr>
          <p:cNvCxnSpPr>
            <a:cxnSpLocks/>
          </p:cNvCxnSpPr>
          <p:nvPr/>
        </p:nvCxnSpPr>
        <p:spPr>
          <a:xfrm flipH="1">
            <a:off x="2248864" y="4149230"/>
            <a:ext cx="837567" cy="88634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5" name="מלבן 14">
            <a:extLst>
              <a:ext uri="{FF2B5EF4-FFF2-40B4-BE49-F238E27FC236}">
                <a16:creationId xmlns:a16="http://schemas.microsoft.com/office/drawing/2014/main" id="{CF6FF4D1-B3D2-9E8C-0CB3-2830B42BC604}"/>
              </a:ext>
            </a:extLst>
          </p:cNvPr>
          <p:cNvSpPr/>
          <p:nvPr/>
        </p:nvSpPr>
        <p:spPr>
          <a:xfrm>
            <a:off x="1226670" y="5125024"/>
            <a:ext cx="20443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300" dirty="0"/>
              <a:t>נכס רב תכליתי- פיצול סיווג</a:t>
            </a:r>
          </a:p>
        </p:txBody>
      </p:sp>
      <p:sp>
        <p:nvSpPr>
          <p:cNvPr id="16" name="מלבן 15">
            <a:extLst>
              <a:ext uri="{FF2B5EF4-FFF2-40B4-BE49-F238E27FC236}">
                <a16:creationId xmlns:a16="http://schemas.microsoft.com/office/drawing/2014/main" id="{1E91FA88-0A85-3DFD-DD73-92A40C793582}"/>
              </a:ext>
            </a:extLst>
          </p:cNvPr>
          <p:cNvSpPr/>
          <p:nvPr/>
        </p:nvSpPr>
        <p:spPr>
          <a:xfrm>
            <a:off x="6787343" y="5120441"/>
            <a:ext cx="222504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300" dirty="0"/>
              <a:t>טפל אחר העיקר- סיווג אחיד</a:t>
            </a:r>
          </a:p>
        </p:txBody>
      </p:sp>
    </p:spTree>
    <p:extLst>
      <p:ext uri="{BB962C8B-B14F-4D97-AF65-F5344CB8AC3E}">
        <p14:creationId xmlns:p14="http://schemas.microsoft.com/office/powerpoint/2010/main" val="20207553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121920"/>
          </a:xfrm>
        </p:spPr>
        <p:txBody>
          <a:bodyPr>
            <a:normAutofit fontScale="90000"/>
          </a:bodyPr>
          <a:lstStyle/>
          <a:p>
            <a:endParaRPr lang="he-IL" dirty="0"/>
          </a:p>
        </p:txBody>
      </p:sp>
      <p:graphicFrame>
        <p:nvGraphicFramePr>
          <p:cNvPr id="6" name="מציין מיקום תוכן 5">
            <a:extLst>
              <a:ext uri="{FF2B5EF4-FFF2-40B4-BE49-F238E27FC236}">
                <a16:creationId xmlns:a16="http://schemas.microsoft.com/office/drawing/2014/main" id="{A6DF6761-D396-303F-12B0-37069D0A6434}"/>
              </a:ext>
            </a:extLst>
          </p:cNvPr>
          <p:cNvGraphicFramePr>
            <a:graphicFrameLocks noGrp="1"/>
          </p:cNvGraphicFramePr>
          <p:nvPr>
            <p:ph idx="1"/>
            <p:extLst>
              <p:ext uri="{D42A27DB-BD31-4B8C-83A1-F6EECF244321}">
                <p14:modId xmlns:p14="http://schemas.microsoft.com/office/powerpoint/2010/main" val="775930786"/>
              </p:ext>
            </p:extLst>
          </p:nvPr>
        </p:nvGraphicFramePr>
        <p:xfrm>
          <a:off x="6899564" y="572939"/>
          <a:ext cx="2605386" cy="5070738"/>
        </p:xfrm>
        <a:graphic>
          <a:graphicData uri="http://schemas.openxmlformats.org/drawingml/2006/table">
            <a:tbl>
              <a:tblPr rtl="1" bandRow="1">
                <a:tableStyleId>{5C22544A-7EE6-4342-B048-85BDC9FD1C3A}</a:tableStyleId>
              </a:tblPr>
              <a:tblGrid>
                <a:gridCol w="2605386">
                  <a:extLst>
                    <a:ext uri="{9D8B030D-6E8A-4147-A177-3AD203B41FA5}">
                      <a16:colId xmlns:a16="http://schemas.microsoft.com/office/drawing/2014/main" val="1807875684"/>
                    </a:ext>
                  </a:extLst>
                </a:gridCol>
              </a:tblGrid>
              <a:tr h="1534529">
                <a:tc>
                  <a:txBody>
                    <a:bodyPr/>
                    <a:lstStyle/>
                    <a:p>
                      <a:pPr marL="0" algn="just" rtl="1">
                        <a:lnSpc>
                          <a:spcPct val="150000"/>
                        </a:lnSpc>
                      </a:pPr>
                      <a:r>
                        <a:rPr lang="he-IL" sz="2300" kern="1200" dirty="0">
                          <a:solidFill>
                            <a:schemeClr val="dk1"/>
                          </a:solidFill>
                          <a:effectLst/>
                          <a:latin typeface="+mn-lt"/>
                          <a:ea typeface="+mn-ea"/>
                          <a:cs typeface="+mn-cs"/>
                        </a:rPr>
                        <a:t>מחסנים, מקלטים ומשרדים בתוך סניף סופרמרקט</a:t>
                      </a:r>
                      <a:endParaRPr lang="en-US" sz="23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44394795"/>
                  </a:ext>
                </a:extLst>
              </a:tr>
              <a:tr h="1004476">
                <a:tc>
                  <a:txBody>
                    <a:bodyPr/>
                    <a:lstStyle/>
                    <a:p>
                      <a:pPr marL="0" algn="just" rtl="1">
                        <a:lnSpc>
                          <a:spcPct val="150000"/>
                        </a:lnSpc>
                      </a:pPr>
                      <a:r>
                        <a:rPr lang="he-IL" sz="2300" kern="1200" dirty="0">
                          <a:solidFill>
                            <a:schemeClr val="dk1"/>
                          </a:solidFill>
                          <a:effectLst/>
                          <a:latin typeface="+mn-lt"/>
                          <a:ea typeface="+mn-ea"/>
                          <a:cs typeface="+mn-cs"/>
                        </a:rPr>
                        <a:t>מחסן בסניף סופרפארם</a:t>
                      </a:r>
                      <a:endParaRPr lang="en-US" sz="23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25571793"/>
                  </a:ext>
                </a:extLst>
              </a:tr>
              <a:tr h="474423">
                <a:tc>
                  <a:txBody>
                    <a:bodyPr/>
                    <a:lstStyle/>
                    <a:p>
                      <a:pPr marL="0" algn="just" rtl="1">
                        <a:lnSpc>
                          <a:spcPct val="150000"/>
                        </a:lnSpc>
                      </a:pPr>
                      <a:r>
                        <a:rPr lang="he-IL" sz="2300" kern="1200" dirty="0">
                          <a:solidFill>
                            <a:schemeClr val="dk1"/>
                          </a:solidFill>
                          <a:effectLst/>
                          <a:latin typeface="+mn-lt"/>
                          <a:ea typeface="+mn-ea"/>
                          <a:cs typeface="+mn-cs"/>
                        </a:rPr>
                        <a:t>מחסן בסניף דואר</a:t>
                      </a:r>
                    </a:p>
                    <a:p>
                      <a:pPr marL="0" algn="just" rtl="1">
                        <a:lnSpc>
                          <a:spcPct val="150000"/>
                        </a:lnSpc>
                      </a:pPr>
                      <a:endParaRPr lang="en-US" sz="23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55986607"/>
                  </a:ext>
                </a:extLst>
              </a:tr>
              <a:tr h="1534529">
                <a:tc>
                  <a:txBody>
                    <a:bodyPr/>
                    <a:lstStyle/>
                    <a:p>
                      <a:pPr marL="0" algn="just" rtl="1">
                        <a:lnSpc>
                          <a:spcPct val="150000"/>
                        </a:lnSpc>
                      </a:pPr>
                      <a:r>
                        <a:rPr lang="he-IL" sz="2300" kern="1200" dirty="0">
                          <a:solidFill>
                            <a:schemeClr val="dk1"/>
                          </a:solidFill>
                          <a:effectLst/>
                          <a:latin typeface="+mn-lt"/>
                          <a:ea typeface="+mn-ea"/>
                          <a:cs typeface="+mn-cs"/>
                        </a:rPr>
                        <a:t>חדר כושר, אודיטוריום וחדרי אירוח בבית מלון</a:t>
                      </a:r>
                      <a:endParaRPr lang="en-US" sz="2300" u="none" dirty="0">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832851973"/>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graphicFrame>
        <p:nvGraphicFramePr>
          <p:cNvPr id="7" name="טבלה 7">
            <a:extLst>
              <a:ext uri="{FF2B5EF4-FFF2-40B4-BE49-F238E27FC236}">
                <a16:creationId xmlns:a16="http://schemas.microsoft.com/office/drawing/2014/main" id="{F5699663-DB5F-A8F5-5337-6E4523D72B41}"/>
              </a:ext>
            </a:extLst>
          </p:cNvPr>
          <p:cNvGraphicFramePr>
            <a:graphicFrameLocks noGrp="1"/>
          </p:cNvGraphicFramePr>
          <p:nvPr>
            <p:extLst>
              <p:ext uri="{D42A27DB-BD31-4B8C-83A1-F6EECF244321}">
                <p14:modId xmlns:p14="http://schemas.microsoft.com/office/powerpoint/2010/main" val="1597643548"/>
              </p:ext>
            </p:extLst>
          </p:nvPr>
        </p:nvGraphicFramePr>
        <p:xfrm>
          <a:off x="118348" y="572939"/>
          <a:ext cx="6769898" cy="1522159"/>
        </p:xfrm>
        <a:graphic>
          <a:graphicData uri="http://schemas.openxmlformats.org/drawingml/2006/table">
            <a:tbl>
              <a:tblPr rtl="1" bandRow="1">
                <a:tableStyleId>{5C22544A-7EE6-4342-B048-85BDC9FD1C3A}</a:tableStyleId>
              </a:tblPr>
              <a:tblGrid>
                <a:gridCol w="1262016">
                  <a:extLst>
                    <a:ext uri="{9D8B030D-6E8A-4147-A177-3AD203B41FA5}">
                      <a16:colId xmlns:a16="http://schemas.microsoft.com/office/drawing/2014/main" val="394500860"/>
                    </a:ext>
                  </a:extLst>
                </a:gridCol>
                <a:gridCol w="5507882">
                  <a:extLst>
                    <a:ext uri="{9D8B030D-6E8A-4147-A177-3AD203B41FA5}">
                      <a16:colId xmlns:a16="http://schemas.microsoft.com/office/drawing/2014/main" val="1891348909"/>
                    </a:ext>
                  </a:extLst>
                </a:gridCol>
              </a:tblGrid>
              <a:tr h="1502699">
                <a:tc>
                  <a:txBody>
                    <a:bodyPr/>
                    <a:lstStyle/>
                    <a:p>
                      <a:pPr marL="0" lvl="0" indent="0" algn="just" rtl="1">
                        <a:lnSpc>
                          <a:spcPct val="150000"/>
                        </a:lnSpc>
                        <a:spcAft>
                          <a:spcPts val="800"/>
                        </a:spcAft>
                        <a:buFont typeface="Wingdings" panose="05000000000000000000" pitchFamily="2" charset="2"/>
                        <a:buNone/>
                      </a:pPr>
                      <a:r>
                        <a:rPr lang="he-IL" sz="2300" dirty="0">
                          <a:effectLst/>
                          <a:latin typeface="Calibri" panose="020F0502020204030204" pitchFamily="34" charset="0"/>
                          <a:ea typeface="Calibri" panose="020F0502020204030204" pitchFamily="34" charset="0"/>
                          <a:cs typeface="+mn-cs"/>
                        </a:rPr>
                        <a:t>טפל אחר העיקר</a:t>
                      </a:r>
                      <a:r>
                        <a:rPr lang="he-IL" sz="2300" dirty="0">
                          <a:effectLst/>
                          <a:latin typeface="Calibri" panose="020F0502020204030204" pitchFamily="34" charset="0"/>
                          <a:ea typeface="Calibri" panose="020F0502020204030204" pitchFamily="34" charset="0"/>
                          <a:cs typeface="David" panose="020E0502060401010101" pitchFamily="34" charset="-79"/>
                        </a:rPr>
                        <a:t> </a:t>
                      </a:r>
                      <a:endParaRPr lang="en-US" sz="23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algn="just" rtl="1">
                        <a:lnSpc>
                          <a:spcPct val="150000"/>
                        </a:lnSpc>
                        <a:spcAft>
                          <a:spcPts val="800"/>
                        </a:spcAft>
                      </a:pPr>
                      <a:r>
                        <a:rPr lang="he-IL" sz="2300" kern="1200" dirty="0" err="1">
                          <a:solidFill>
                            <a:schemeClr val="dk1"/>
                          </a:solidFill>
                          <a:effectLst/>
                          <a:latin typeface="+mn-lt"/>
                          <a:ea typeface="+mn-ea"/>
                          <a:cs typeface="+mn-cs"/>
                        </a:rPr>
                        <a:t>עמ"נ</a:t>
                      </a:r>
                      <a:r>
                        <a:rPr lang="he-IL" sz="2300" kern="1200" dirty="0">
                          <a:solidFill>
                            <a:schemeClr val="dk1"/>
                          </a:solidFill>
                          <a:effectLst/>
                          <a:latin typeface="+mn-lt"/>
                          <a:ea typeface="+mn-ea"/>
                          <a:cs typeface="+mn-cs"/>
                        </a:rPr>
                        <a:t> 17617-05-12 ריבוע כחול ישראל נ' עיריית אילת; </a:t>
                      </a:r>
                      <a:r>
                        <a:rPr lang="he-IL" sz="2300" kern="1200" dirty="0" err="1">
                          <a:solidFill>
                            <a:schemeClr val="dk1"/>
                          </a:solidFill>
                          <a:effectLst/>
                          <a:latin typeface="+mn-lt"/>
                          <a:ea typeface="+mn-ea"/>
                          <a:cs typeface="+mn-cs"/>
                        </a:rPr>
                        <a:t>עמ"נ</a:t>
                      </a:r>
                      <a:r>
                        <a:rPr lang="he-IL" sz="2300" kern="1200" dirty="0">
                          <a:solidFill>
                            <a:schemeClr val="dk1"/>
                          </a:solidFill>
                          <a:effectLst/>
                          <a:latin typeface="+mn-lt"/>
                          <a:ea typeface="+mn-ea"/>
                          <a:cs typeface="+mn-cs"/>
                        </a:rPr>
                        <a:t> 207/02 ריבוע כחול ישראל נ' עיריית כרמיאל</a:t>
                      </a:r>
                      <a:endParaRPr lang="en-US" sz="2300" i="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82829084"/>
                  </a:ext>
                </a:extLst>
              </a:tr>
            </a:tbl>
          </a:graphicData>
        </a:graphic>
      </p:graphicFrame>
      <p:graphicFrame>
        <p:nvGraphicFramePr>
          <p:cNvPr id="8" name="טבלה 8">
            <a:extLst>
              <a:ext uri="{FF2B5EF4-FFF2-40B4-BE49-F238E27FC236}">
                <a16:creationId xmlns:a16="http://schemas.microsoft.com/office/drawing/2014/main" id="{06D48690-5CC9-F2D6-7692-A9472FAD6419}"/>
              </a:ext>
            </a:extLst>
          </p:cNvPr>
          <p:cNvGraphicFramePr>
            <a:graphicFrameLocks noGrp="1"/>
          </p:cNvGraphicFramePr>
          <p:nvPr>
            <p:extLst>
              <p:ext uri="{D42A27DB-BD31-4B8C-83A1-F6EECF244321}">
                <p14:modId xmlns:p14="http://schemas.microsoft.com/office/powerpoint/2010/main" val="1550864335"/>
              </p:ext>
            </p:extLst>
          </p:nvPr>
        </p:nvGraphicFramePr>
        <p:xfrm>
          <a:off x="118347" y="2125282"/>
          <a:ext cx="6762544" cy="996379"/>
        </p:xfrm>
        <a:graphic>
          <a:graphicData uri="http://schemas.openxmlformats.org/drawingml/2006/table">
            <a:tbl>
              <a:tblPr rtl="1">
                <a:tableStyleId>{5C22544A-7EE6-4342-B048-85BDC9FD1C3A}</a:tableStyleId>
              </a:tblPr>
              <a:tblGrid>
                <a:gridCol w="1244862">
                  <a:extLst>
                    <a:ext uri="{9D8B030D-6E8A-4147-A177-3AD203B41FA5}">
                      <a16:colId xmlns:a16="http://schemas.microsoft.com/office/drawing/2014/main" val="2134351682"/>
                    </a:ext>
                  </a:extLst>
                </a:gridCol>
                <a:gridCol w="5517682">
                  <a:extLst>
                    <a:ext uri="{9D8B030D-6E8A-4147-A177-3AD203B41FA5}">
                      <a16:colId xmlns:a16="http://schemas.microsoft.com/office/drawing/2014/main" val="4161341990"/>
                    </a:ext>
                  </a:extLst>
                </a:gridCol>
              </a:tblGrid>
              <a:tr h="370840">
                <a:tc>
                  <a:txBody>
                    <a:bodyPr/>
                    <a:lstStyle/>
                    <a:p>
                      <a:pPr marL="0" lvl="0" indent="0" algn="just" rtl="1">
                        <a:lnSpc>
                          <a:spcPct val="150000"/>
                        </a:lnSpc>
                        <a:spcAft>
                          <a:spcPts val="800"/>
                        </a:spcAft>
                        <a:buFont typeface="Wingdings" panose="05000000000000000000" pitchFamily="2" charset="2"/>
                        <a:buNone/>
                      </a:pPr>
                      <a:r>
                        <a:rPr lang="he-IL" sz="2300" dirty="0">
                          <a:effectLst/>
                          <a:latin typeface="Calibri" panose="020F0502020204030204" pitchFamily="34" charset="0"/>
                          <a:ea typeface="Calibri" panose="020F0502020204030204" pitchFamily="34" charset="0"/>
                          <a:cs typeface="+mn-cs"/>
                        </a:rPr>
                        <a:t>טפל אחר העיקר </a:t>
                      </a:r>
                      <a:endParaRPr lang="en-US" sz="23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rtl="1"/>
                      <a:r>
                        <a:rPr lang="he-IL" sz="2300" u="none" strike="noStrike" kern="1200" dirty="0" err="1">
                          <a:solidFill>
                            <a:schemeClr val="dk1"/>
                          </a:solidFill>
                          <a:effectLst/>
                          <a:latin typeface="+mn-lt"/>
                          <a:ea typeface="+mn-ea"/>
                          <a:cs typeface="+mn-cs"/>
                        </a:rPr>
                        <a:t>בר"ם</a:t>
                      </a:r>
                      <a:r>
                        <a:rPr lang="he-IL" sz="2300" u="none" strike="noStrike" kern="1200" dirty="0">
                          <a:solidFill>
                            <a:schemeClr val="dk1"/>
                          </a:solidFill>
                          <a:effectLst/>
                          <a:latin typeface="+mn-lt"/>
                          <a:ea typeface="+mn-ea"/>
                          <a:cs typeface="+mn-cs"/>
                        </a:rPr>
                        <a:t> 4051/11</a:t>
                      </a:r>
                      <a:r>
                        <a:rPr lang="en-US" sz="2300" kern="1200" dirty="0">
                          <a:solidFill>
                            <a:schemeClr val="dk1"/>
                          </a:solidFill>
                          <a:effectLst/>
                          <a:latin typeface="+mn-lt"/>
                          <a:ea typeface="+mn-ea"/>
                          <a:cs typeface="+mn-cs"/>
                        </a:rPr>
                        <a:t> </a:t>
                      </a:r>
                      <a:r>
                        <a:rPr lang="he-IL" sz="2300" kern="1200" dirty="0">
                          <a:solidFill>
                            <a:schemeClr val="dk1"/>
                          </a:solidFill>
                          <a:effectLst/>
                          <a:latin typeface="+mn-lt"/>
                          <a:ea typeface="+mn-ea"/>
                          <a:cs typeface="+mn-cs"/>
                        </a:rPr>
                        <a:t>סופר פארם ישראל בע"מ נ' מנהל הארנונה של עיריית אילת)</a:t>
                      </a:r>
                      <a:endParaRPr lang="en-US" sz="23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443681328"/>
                  </a:ext>
                </a:extLst>
              </a:tr>
            </a:tbl>
          </a:graphicData>
        </a:graphic>
      </p:graphicFrame>
      <p:graphicFrame>
        <p:nvGraphicFramePr>
          <p:cNvPr id="10" name="טבלה 10">
            <a:extLst>
              <a:ext uri="{FF2B5EF4-FFF2-40B4-BE49-F238E27FC236}">
                <a16:creationId xmlns:a16="http://schemas.microsoft.com/office/drawing/2014/main" id="{AD20DC9E-AB7E-50DA-69D8-911BF8DC3433}"/>
              </a:ext>
            </a:extLst>
          </p:cNvPr>
          <p:cNvGraphicFramePr>
            <a:graphicFrameLocks noGrp="1"/>
          </p:cNvGraphicFramePr>
          <p:nvPr>
            <p:extLst>
              <p:ext uri="{D42A27DB-BD31-4B8C-83A1-F6EECF244321}">
                <p14:modId xmlns:p14="http://schemas.microsoft.com/office/powerpoint/2010/main" val="388897912"/>
              </p:ext>
            </p:extLst>
          </p:nvPr>
        </p:nvGraphicFramePr>
        <p:xfrm>
          <a:off x="127684" y="3127261"/>
          <a:ext cx="6762544" cy="996379"/>
        </p:xfrm>
        <a:graphic>
          <a:graphicData uri="http://schemas.openxmlformats.org/drawingml/2006/table">
            <a:tbl>
              <a:tblPr rtl="1" bandRow="1">
                <a:tableStyleId>{5C22544A-7EE6-4342-B048-85BDC9FD1C3A}</a:tableStyleId>
              </a:tblPr>
              <a:tblGrid>
                <a:gridCol w="1254199">
                  <a:extLst>
                    <a:ext uri="{9D8B030D-6E8A-4147-A177-3AD203B41FA5}">
                      <a16:colId xmlns:a16="http://schemas.microsoft.com/office/drawing/2014/main" val="293484289"/>
                    </a:ext>
                  </a:extLst>
                </a:gridCol>
                <a:gridCol w="5508345">
                  <a:extLst>
                    <a:ext uri="{9D8B030D-6E8A-4147-A177-3AD203B41FA5}">
                      <a16:colId xmlns:a16="http://schemas.microsoft.com/office/drawing/2014/main" val="845156170"/>
                    </a:ext>
                  </a:extLst>
                </a:gridCol>
              </a:tblGrid>
              <a:tr h="908222">
                <a:tc>
                  <a:txBody>
                    <a:bodyPr/>
                    <a:lstStyle/>
                    <a:p>
                      <a:pPr marL="0" lvl="0" indent="0" algn="just" rtl="1">
                        <a:lnSpc>
                          <a:spcPct val="150000"/>
                        </a:lnSpc>
                        <a:spcAft>
                          <a:spcPts val="800"/>
                        </a:spcAft>
                        <a:buFont typeface="Wingdings" panose="05000000000000000000" pitchFamily="2" charset="2"/>
                        <a:buNone/>
                      </a:pPr>
                      <a:r>
                        <a:rPr lang="he-IL" sz="2300" dirty="0">
                          <a:effectLst/>
                          <a:latin typeface="Calibri" panose="020F0502020204030204" pitchFamily="34" charset="0"/>
                          <a:ea typeface="Calibri" panose="020F0502020204030204" pitchFamily="34" charset="0"/>
                          <a:cs typeface="+mn-cs"/>
                        </a:rPr>
                        <a:t>טפל אחר העיקר </a:t>
                      </a:r>
                      <a:endParaRPr lang="en-US" sz="23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0" algn="just" defTabSz="457200" rtl="1" eaLnBrk="1" latinLnBrk="0" hangingPunct="1">
                        <a:lnSpc>
                          <a:spcPct val="150000"/>
                        </a:lnSpc>
                        <a:spcAft>
                          <a:spcPts val="800"/>
                        </a:spcAft>
                      </a:pPr>
                      <a:r>
                        <a:rPr lang="he-IL" sz="2300" u="none" strike="noStrike" kern="1200" dirty="0" err="1">
                          <a:solidFill>
                            <a:schemeClr val="dk1"/>
                          </a:solidFill>
                          <a:effectLst/>
                          <a:latin typeface="+mn-lt"/>
                          <a:ea typeface="+mn-ea"/>
                          <a:cs typeface="+mn-cs"/>
                        </a:rPr>
                        <a:t>בר"ם</a:t>
                      </a:r>
                      <a:r>
                        <a:rPr lang="he-IL" sz="2300" u="none" strike="noStrike" kern="1200" dirty="0">
                          <a:solidFill>
                            <a:schemeClr val="dk1"/>
                          </a:solidFill>
                          <a:effectLst/>
                          <a:latin typeface="+mn-lt"/>
                          <a:ea typeface="+mn-ea"/>
                          <a:cs typeface="+mn-cs"/>
                        </a:rPr>
                        <a:t> 1715/05</a:t>
                      </a:r>
                      <a:r>
                        <a:rPr lang="en-US" sz="2300" kern="1200" dirty="0">
                          <a:solidFill>
                            <a:schemeClr val="dk1"/>
                          </a:solidFill>
                          <a:effectLst/>
                          <a:latin typeface="+mn-lt"/>
                          <a:ea typeface="+mn-ea"/>
                          <a:cs typeface="+mn-cs"/>
                        </a:rPr>
                        <a:t> </a:t>
                      </a:r>
                      <a:r>
                        <a:rPr lang="he-IL" sz="2300" kern="1200" dirty="0">
                          <a:solidFill>
                            <a:schemeClr val="dk1"/>
                          </a:solidFill>
                          <a:effectLst/>
                          <a:latin typeface="+mn-lt"/>
                          <a:ea typeface="+mn-ea"/>
                          <a:cs typeface="+mn-cs"/>
                        </a:rPr>
                        <a:t>מגנזי נ' מנהל הארנונה של עיריית הרצליה </a:t>
                      </a:r>
                      <a:endParaRPr lang="en-US" sz="2300" i="1" u="none"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612088523"/>
                  </a:ext>
                </a:extLst>
              </a:tr>
            </a:tbl>
          </a:graphicData>
        </a:graphic>
      </p:graphicFrame>
      <p:graphicFrame>
        <p:nvGraphicFramePr>
          <p:cNvPr id="11" name="טבלה 11">
            <a:extLst>
              <a:ext uri="{FF2B5EF4-FFF2-40B4-BE49-F238E27FC236}">
                <a16:creationId xmlns:a16="http://schemas.microsoft.com/office/drawing/2014/main" id="{70138014-80E7-1FF5-FC58-E1BF7DB993EC}"/>
              </a:ext>
            </a:extLst>
          </p:cNvPr>
          <p:cNvGraphicFramePr>
            <a:graphicFrameLocks noGrp="1"/>
          </p:cNvGraphicFramePr>
          <p:nvPr>
            <p:extLst>
              <p:ext uri="{D42A27DB-BD31-4B8C-83A1-F6EECF244321}">
                <p14:modId xmlns:p14="http://schemas.microsoft.com/office/powerpoint/2010/main" val="631344526"/>
              </p:ext>
            </p:extLst>
          </p:nvPr>
        </p:nvGraphicFramePr>
        <p:xfrm>
          <a:off x="152243" y="4123639"/>
          <a:ext cx="6728648" cy="1520037"/>
        </p:xfrm>
        <a:graphic>
          <a:graphicData uri="http://schemas.openxmlformats.org/drawingml/2006/table">
            <a:tbl>
              <a:tblPr rtl="1">
                <a:tableStyleId>{5C22544A-7EE6-4342-B048-85BDC9FD1C3A}</a:tableStyleId>
              </a:tblPr>
              <a:tblGrid>
                <a:gridCol w="1235756">
                  <a:extLst>
                    <a:ext uri="{9D8B030D-6E8A-4147-A177-3AD203B41FA5}">
                      <a16:colId xmlns:a16="http://schemas.microsoft.com/office/drawing/2014/main" val="3669811618"/>
                    </a:ext>
                  </a:extLst>
                </a:gridCol>
                <a:gridCol w="5492892">
                  <a:extLst>
                    <a:ext uri="{9D8B030D-6E8A-4147-A177-3AD203B41FA5}">
                      <a16:colId xmlns:a16="http://schemas.microsoft.com/office/drawing/2014/main" val="3970400237"/>
                    </a:ext>
                  </a:extLst>
                </a:gridCol>
              </a:tblGrid>
              <a:tr h="1520037">
                <a:tc>
                  <a:txBody>
                    <a:bodyPr/>
                    <a:lstStyle/>
                    <a:p>
                      <a:pPr marL="0" lvl="0" indent="0" algn="just" rtl="1">
                        <a:lnSpc>
                          <a:spcPct val="150000"/>
                        </a:lnSpc>
                        <a:spcAft>
                          <a:spcPts val="800"/>
                        </a:spcAft>
                        <a:buFont typeface="Wingdings" panose="05000000000000000000" pitchFamily="2" charset="2"/>
                        <a:buNone/>
                      </a:pPr>
                      <a:r>
                        <a:rPr lang="he-IL" sz="2300" dirty="0">
                          <a:effectLst/>
                          <a:latin typeface="Calibri" panose="020F0502020204030204" pitchFamily="34" charset="0"/>
                          <a:ea typeface="Calibri" panose="020F0502020204030204" pitchFamily="34" charset="0"/>
                          <a:cs typeface="+mn-cs"/>
                        </a:rPr>
                        <a:t>טפל אחר העיקר</a:t>
                      </a:r>
                      <a:endParaRPr lang="en-US" sz="23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0" algn="just" defTabSz="457200" rtl="1" eaLnBrk="1" latinLnBrk="0" hangingPunct="1">
                        <a:lnSpc>
                          <a:spcPct val="150000"/>
                        </a:lnSpc>
                        <a:spcAft>
                          <a:spcPts val="800"/>
                        </a:spcAft>
                      </a:pPr>
                      <a:r>
                        <a:rPr lang="he-IL" sz="2300" kern="1200" dirty="0" err="1">
                          <a:solidFill>
                            <a:schemeClr val="dk1"/>
                          </a:solidFill>
                          <a:effectLst/>
                          <a:latin typeface="+mn-lt"/>
                          <a:ea typeface="+mn-ea"/>
                          <a:cs typeface="+mn-cs"/>
                        </a:rPr>
                        <a:t>עמ"נ</a:t>
                      </a:r>
                      <a:r>
                        <a:rPr lang="he-IL" sz="2300" kern="1200" dirty="0">
                          <a:solidFill>
                            <a:schemeClr val="dk1"/>
                          </a:solidFill>
                          <a:effectLst/>
                          <a:latin typeface="+mn-lt"/>
                          <a:ea typeface="+mn-ea"/>
                          <a:cs typeface="+mn-cs"/>
                        </a:rPr>
                        <a:t> 22065-05-14 משואה למלונאות ונופש בע"מ נ' עיריית ירושלים</a:t>
                      </a:r>
                      <a:endParaRPr lang="en-US" sz="2300" i="1" kern="1200" dirty="0">
                        <a:solidFill>
                          <a:schemeClr val="dk1"/>
                        </a:solidFill>
                        <a:effectLst/>
                        <a:latin typeface="Calibri" panose="020F0502020204030204" pitchFamily="34" charset="0"/>
                        <a:ea typeface="Calibri" panose="020F0502020204030204" pitchFamily="34" charset="0"/>
                        <a:cs typeface="+mn-cs"/>
                      </a:endParaRPr>
                    </a:p>
                  </a:txBody>
                  <a:tcPr marL="68580" marR="68580" marT="0" marB="0"/>
                </a:tc>
                <a:extLst>
                  <a:ext uri="{0D108BD9-81ED-4DB2-BD59-A6C34878D82A}">
                    <a16:rowId xmlns:a16="http://schemas.microsoft.com/office/drawing/2014/main" val="2780157021"/>
                  </a:ext>
                </a:extLst>
              </a:tr>
            </a:tbl>
          </a:graphicData>
        </a:graphic>
      </p:graphicFrame>
    </p:spTree>
    <p:extLst>
      <p:ext uri="{BB962C8B-B14F-4D97-AF65-F5344CB8AC3E}">
        <p14:creationId xmlns:p14="http://schemas.microsoft.com/office/powerpoint/2010/main" val="281849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677334" y="609600"/>
            <a:ext cx="8596668" cy="121920"/>
          </a:xfrm>
        </p:spPr>
        <p:txBody>
          <a:bodyPr>
            <a:normAutofit fontScale="90000"/>
          </a:bodyPr>
          <a:lstStyle/>
          <a:p>
            <a:endParaRPr lang="he-IL" dirty="0"/>
          </a:p>
        </p:txBody>
      </p:sp>
      <p:graphicFrame>
        <p:nvGraphicFramePr>
          <p:cNvPr id="6" name="מציין מיקום תוכן 5">
            <a:extLst>
              <a:ext uri="{FF2B5EF4-FFF2-40B4-BE49-F238E27FC236}">
                <a16:creationId xmlns:a16="http://schemas.microsoft.com/office/drawing/2014/main" id="{A6DF6761-D396-303F-12B0-37069D0A6434}"/>
              </a:ext>
            </a:extLst>
          </p:cNvPr>
          <p:cNvGraphicFramePr>
            <a:graphicFrameLocks noGrp="1"/>
          </p:cNvGraphicFramePr>
          <p:nvPr>
            <p:ph idx="1"/>
            <p:extLst>
              <p:ext uri="{D42A27DB-BD31-4B8C-83A1-F6EECF244321}">
                <p14:modId xmlns:p14="http://schemas.microsoft.com/office/powerpoint/2010/main" val="430722679"/>
              </p:ext>
            </p:extLst>
          </p:nvPr>
        </p:nvGraphicFramePr>
        <p:xfrm>
          <a:off x="6899564" y="572939"/>
          <a:ext cx="2605386" cy="4784395"/>
        </p:xfrm>
        <a:graphic>
          <a:graphicData uri="http://schemas.openxmlformats.org/drawingml/2006/table">
            <a:tbl>
              <a:tblPr rtl="1" bandRow="1">
                <a:tableStyleId>{5C22544A-7EE6-4342-B048-85BDC9FD1C3A}</a:tableStyleId>
              </a:tblPr>
              <a:tblGrid>
                <a:gridCol w="2605386">
                  <a:extLst>
                    <a:ext uri="{9D8B030D-6E8A-4147-A177-3AD203B41FA5}">
                      <a16:colId xmlns:a16="http://schemas.microsoft.com/office/drawing/2014/main" val="1807875684"/>
                    </a:ext>
                  </a:extLst>
                </a:gridCol>
              </a:tblGrid>
              <a:tr h="1214297">
                <a:tc>
                  <a:txBody>
                    <a:bodyPr/>
                    <a:lstStyle/>
                    <a:p>
                      <a:pPr marL="0" algn="just" rtl="1">
                        <a:lnSpc>
                          <a:spcPct val="150000"/>
                        </a:lnSpc>
                      </a:pPr>
                      <a:r>
                        <a:rPr lang="he-IL" sz="2300" kern="1200" dirty="0">
                          <a:solidFill>
                            <a:schemeClr val="dk1"/>
                          </a:solidFill>
                          <a:effectLst/>
                          <a:latin typeface="+mn-lt"/>
                          <a:ea typeface="+mn-ea"/>
                          <a:cs typeface="+mn-cs"/>
                        </a:rPr>
                        <a:t>מטבח במסעדה או בגן אירועים</a:t>
                      </a:r>
                      <a:endParaRPr lang="en-US" sz="23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44394795"/>
                  </a:ext>
                </a:extLst>
              </a:tr>
              <a:tr h="1004476">
                <a:tc>
                  <a:txBody>
                    <a:bodyPr/>
                    <a:lstStyle/>
                    <a:p>
                      <a:pPr marL="0" algn="just" rtl="1">
                        <a:lnSpc>
                          <a:spcPct val="150000"/>
                        </a:lnSpc>
                      </a:pPr>
                      <a:r>
                        <a:rPr lang="he-IL" sz="2300" kern="1200" dirty="0">
                          <a:solidFill>
                            <a:schemeClr val="dk1"/>
                          </a:solidFill>
                          <a:effectLst/>
                          <a:latin typeface="+mn-lt"/>
                          <a:ea typeface="+mn-ea"/>
                          <a:cs typeface="+mn-cs"/>
                        </a:rPr>
                        <a:t>בית מאפה הצמוד לבית הקפה ומספק לו מאפים (וגם ללקוחות אחרים) </a:t>
                      </a:r>
                      <a:endParaRPr lang="en-US" sz="23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25571793"/>
                  </a:ext>
                </a:extLst>
              </a:tr>
              <a:tr h="474423">
                <a:tc>
                  <a:txBody>
                    <a:bodyPr/>
                    <a:lstStyle/>
                    <a:p>
                      <a:pPr marL="0" algn="just" rtl="1">
                        <a:lnSpc>
                          <a:spcPct val="150000"/>
                        </a:lnSpc>
                      </a:pPr>
                      <a:r>
                        <a:rPr lang="he-IL" sz="2300" kern="1200" dirty="0">
                          <a:solidFill>
                            <a:schemeClr val="dk1"/>
                          </a:solidFill>
                          <a:effectLst/>
                          <a:latin typeface="+mn-lt"/>
                          <a:ea typeface="+mn-ea"/>
                          <a:cs typeface="+mn-cs"/>
                        </a:rPr>
                        <a:t>מסעדה וחנות יין הממוקמות במתחם תחנת דלק </a:t>
                      </a:r>
                      <a:endParaRPr lang="en-US" sz="23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55986607"/>
                  </a:ext>
                </a:extLst>
              </a:tr>
            </a:tbl>
          </a:graphicData>
        </a:graphic>
      </p:graphicFrame>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graphicFrame>
        <p:nvGraphicFramePr>
          <p:cNvPr id="7" name="טבלה 7">
            <a:extLst>
              <a:ext uri="{FF2B5EF4-FFF2-40B4-BE49-F238E27FC236}">
                <a16:creationId xmlns:a16="http://schemas.microsoft.com/office/drawing/2014/main" id="{F5699663-DB5F-A8F5-5337-6E4523D72B41}"/>
              </a:ext>
            </a:extLst>
          </p:cNvPr>
          <p:cNvGraphicFramePr>
            <a:graphicFrameLocks noGrp="1"/>
          </p:cNvGraphicFramePr>
          <p:nvPr>
            <p:extLst>
              <p:ext uri="{D42A27DB-BD31-4B8C-83A1-F6EECF244321}">
                <p14:modId xmlns:p14="http://schemas.microsoft.com/office/powerpoint/2010/main" val="2354289339"/>
              </p:ext>
            </p:extLst>
          </p:nvPr>
        </p:nvGraphicFramePr>
        <p:xfrm>
          <a:off x="118348" y="572939"/>
          <a:ext cx="6769898" cy="1183934"/>
        </p:xfrm>
        <a:graphic>
          <a:graphicData uri="http://schemas.openxmlformats.org/drawingml/2006/table">
            <a:tbl>
              <a:tblPr rtl="1" bandRow="1">
                <a:tableStyleId>{5C22544A-7EE6-4342-B048-85BDC9FD1C3A}</a:tableStyleId>
              </a:tblPr>
              <a:tblGrid>
                <a:gridCol w="1262016">
                  <a:extLst>
                    <a:ext uri="{9D8B030D-6E8A-4147-A177-3AD203B41FA5}">
                      <a16:colId xmlns:a16="http://schemas.microsoft.com/office/drawing/2014/main" val="394500860"/>
                    </a:ext>
                  </a:extLst>
                </a:gridCol>
                <a:gridCol w="5507882">
                  <a:extLst>
                    <a:ext uri="{9D8B030D-6E8A-4147-A177-3AD203B41FA5}">
                      <a16:colId xmlns:a16="http://schemas.microsoft.com/office/drawing/2014/main" val="1891348909"/>
                    </a:ext>
                  </a:extLst>
                </a:gridCol>
              </a:tblGrid>
              <a:tr h="1183934">
                <a:tc>
                  <a:txBody>
                    <a:bodyPr/>
                    <a:lstStyle/>
                    <a:p>
                      <a:pPr marL="0" lvl="0" indent="0" algn="just" rtl="1">
                        <a:lnSpc>
                          <a:spcPct val="150000"/>
                        </a:lnSpc>
                        <a:spcAft>
                          <a:spcPts val="800"/>
                        </a:spcAft>
                        <a:buFont typeface="Wingdings" panose="05000000000000000000" pitchFamily="2" charset="2"/>
                        <a:buNone/>
                      </a:pPr>
                      <a:r>
                        <a:rPr lang="he-IL" sz="2300" dirty="0">
                          <a:effectLst/>
                          <a:latin typeface="Calibri" panose="020F0502020204030204" pitchFamily="34" charset="0"/>
                          <a:ea typeface="Calibri" panose="020F0502020204030204" pitchFamily="34" charset="0"/>
                          <a:cs typeface="+mn-cs"/>
                        </a:rPr>
                        <a:t>טפל אחר העיקר</a:t>
                      </a:r>
                      <a:r>
                        <a:rPr lang="he-IL" sz="2300" dirty="0">
                          <a:effectLst/>
                          <a:latin typeface="Calibri" panose="020F0502020204030204" pitchFamily="34" charset="0"/>
                          <a:ea typeface="Calibri" panose="020F0502020204030204" pitchFamily="34" charset="0"/>
                          <a:cs typeface="David" panose="020E0502060401010101" pitchFamily="34" charset="-79"/>
                        </a:rPr>
                        <a:t> </a:t>
                      </a:r>
                      <a:endParaRPr lang="en-US" sz="23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algn="just" rtl="1">
                        <a:lnSpc>
                          <a:spcPct val="150000"/>
                        </a:lnSpc>
                        <a:spcAft>
                          <a:spcPts val="800"/>
                        </a:spcAft>
                      </a:pPr>
                      <a:r>
                        <a:rPr lang="he-IL" sz="2300" kern="1200" dirty="0">
                          <a:solidFill>
                            <a:schemeClr val="dk1"/>
                          </a:solidFill>
                          <a:effectLst/>
                          <a:latin typeface="+mn-lt"/>
                          <a:ea typeface="+mn-ea"/>
                          <a:cs typeface="+mn-cs"/>
                        </a:rPr>
                        <a:t>אין לו קיום עצמאי, לכן יסווג כ"אולם אירועים" ולא "תעשיה"</a:t>
                      </a:r>
                      <a:endParaRPr lang="en-US" sz="2300" i="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82829084"/>
                  </a:ext>
                </a:extLst>
              </a:tr>
            </a:tbl>
          </a:graphicData>
        </a:graphic>
      </p:graphicFrame>
      <p:graphicFrame>
        <p:nvGraphicFramePr>
          <p:cNvPr id="8" name="טבלה 8">
            <a:extLst>
              <a:ext uri="{FF2B5EF4-FFF2-40B4-BE49-F238E27FC236}">
                <a16:creationId xmlns:a16="http://schemas.microsoft.com/office/drawing/2014/main" id="{06D48690-5CC9-F2D6-7692-A9472FAD6419}"/>
              </a:ext>
            </a:extLst>
          </p:cNvPr>
          <p:cNvGraphicFramePr>
            <a:graphicFrameLocks noGrp="1"/>
          </p:cNvGraphicFramePr>
          <p:nvPr>
            <p:extLst>
              <p:ext uri="{D42A27DB-BD31-4B8C-83A1-F6EECF244321}">
                <p14:modId xmlns:p14="http://schemas.microsoft.com/office/powerpoint/2010/main" val="3018864988"/>
              </p:ext>
            </p:extLst>
          </p:nvPr>
        </p:nvGraphicFramePr>
        <p:xfrm>
          <a:off x="118347" y="1793534"/>
          <a:ext cx="6762544" cy="2069396"/>
        </p:xfrm>
        <a:graphic>
          <a:graphicData uri="http://schemas.openxmlformats.org/drawingml/2006/table">
            <a:tbl>
              <a:tblPr rtl="1">
                <a:tableStyleId>{5C22544A-7EE6-4342-B048-85BDC9FD1C3A}</a:tableStyleId>
              </a:tblPr>
              <a:tblGrid>
                <a:gridCol w="1244862">
                  <a:extLst>
                    <a:ext uri="{9D8B030D-6E8A-4147-A177-3AD203B41FA5}">
                      <a16:colId xmlns:a16="http://schemas.microsoft.com/office/drawing/2014/main" val="2134351682"/>
                    </a:ext>
                  </a:extLst>
                </a:gridCol>
                <a:gridCol w="5517682">
                  <a:extLst>
                    <a:ext uri="{9D8B030D-6E8A-4147-A177-3AD203B41FA5}">
                      <a16:colId xmlns:a16="http://schemas.microsoft.com/office/drawing/2014/main" val="4161341990"/>
                    </a:ext>
                  </a:extLst>
                </a:gridCol>
              </a:tblGrid>
              <a:tr h="2069396">
                <a:tc>
                  <a:txBody>
                    <a:bodyPr/>
                    <a:lstStyle/>
                    <a:p>
                      <a:pPr marL="0" lvl="0" indent="0" algn="just" rtl="1">
                        <a:lnSpc>
                          <a:spcPct val="150000"/>
                        </a:lnSpc>
                        <a:spcAft>
                          <a:spcPts val="800"/>
                        </a:spcAft>
                        <a:buFont typeface="Wingdings" panose="05000000000000000000" pitchFamily="2" charset="2"/>
                        <a:buNone/>
                      </a:pPr>
                      <a:r>
                        <a:rPr lang="he-IL" sz="2300" dirty="0">
                          <a:effectLst/>
                          <a:latin typeface="Calibri" panose="020F0502020204030204" pitchFamily="34" charset="0"/>
                          <a:ea typeface="Calibri" panose="020F0502020204030204" pitchFamily="34" charset="0"/>
                          <a:cs typeface="+mn-cs"/>
                        </a:rPr>
                        <a:t>רב תכליתי</a:t>
                      </a:r>
                      <a:endParaRPr lang="en-US" sz="23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rtl="1"/>
                      <a:r>
                        <a:rPr lang="he-IL" sz="2300" kern="1200" dirty="0" err="1">
                          <a:solidFill>
                            <a:schemeClr val="dk1"/>
                          </a:solidFill>
                          <a:effectLst/>
                          <a:latin typeface="+mn-lt"/>
                          <a:ea typeface="+mn-ea"/>
                          <a:cs typeface="+mn-cs"/>
                        </a:rPr>
                        <a:t>עמ"נ</a:t>
                      </a:r>
                      <a:r>
                        <a:rPr lang="he-IL" sz="2300" kern="1200" dirty="0">
                          <a:solidFill>
                            <a:schemeClr val="dk1"/>
                          </a:solidFill>
                          <a:effectLst/>
                          <a:latin typeface="+mn-lt"/>
                          <a:ea typeface="+mn-ea"/>
                          <a:cs typeface="+mn-cs"/>
                        </a:rPr>
                        <a:t> 1007/04 אברהם נ' עיריית </a:t>
                      </a:r>
                      <a:r>
                        <a:rPr lang="he-IL" sz="2300" kern="1200" dirty="0" err="1">
                          <a:solidFill>
                            <a:schemeClr val="dk1"/>
                          </a:solidFill>
                          <a:effectLst/>
                          <a:latin typeface="+mn-lt"/>
                          <a:ea typeface="+mn-ea"/>
                          <a:cs typeface="+mn-cs"/>
                        </a:rPr>
                        <a:t>קרית</a:t>
                      </a:r>
                      <a:r>
                        <a:rPr lang="he-IL" sz="2300" kern="1200" dirty="0">
                          <a:solidFill>
                            <a:schemeClr val="dk1"/>
                          </a:solidFill>
                          <a:effectLst/>
                          <a:latin typeface="+mn-lt"/>
                          <a:ea typeface="+mn-ea"/>
                          <a:cs typeface="+mn-cs"/>
                        </a:rPr>
                        <a:t> שמונה</a:t>
                      </a:r>
                      <a:endParaRPr lang="en-US" sz="23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443681328"/>
                  </a:ext>
                </a:extLst>
              </a:tr>
            </a:tbl>
          </a:graphicData>
        </a:graphic>
      </p:graphicFrame>
      <p:graphicFrame>
        <p:nvGraphicFramePr>
          <p:cNvPr id="10" name="טבלה 10">
            <a:extLst>
              <a:ext uri="{FF2B5EF4-FFF2-40B4-BE49-F238E27FC236}">
                <a16:creationId xmlns:a16="http://schemas.microsoft.com/office/drawing/2014/main" id="{AD20DC9E-AB7E-50DA-69D8-911BF8DC3433}"/>
              </a:ext>
            </a:extLst>
          </p:cNvPr>
          <p:cNvGraphicFramePr>
            <a:graphicFrameLocks noGrp="1"/>
          </p:cNvGraphicFramePr>
          <p:nvPr>
            <p:extLst>
              <p:ext uri="{D42A27DB-BD31-4B8C-83A1-F6EECF244321}">
                <p14:modId xmlns:p14="http://schemas.microsoft.com/office/powerpoint/2010/main" val="4193834975"/>
              </p:ext>
            </p:extLst>
          </p:nvPr>
        </p:nvGraphicFramePr>
        <p:xfrm>
          <a:off x="125702" y="3862930"/>
          <a:ext cx="6762544" cy="1494404"/>
        </p:xfrm>
        <a:graphic>
          <a:graphicData uri="http://schemas.openxmlformats.org/drawingml/2006/table">
            <a:tbl>
              <a:tblPr rtl="1" bandRow="1">
                <a:tableStyleId>{5C22544A-7EE6-4342-B048-85BDC9FD1C3A}</a:tableStyleId>
              </a:tblPr>
              <a:tblGrid>
                <a:gridCol w="1254199">
                  <a:extLst>
                    <a:ext uri="{9D8B030D-6E8A-4147-A177-3AD203B41FA5}">
                      <a16:colId xmlns:a16="http://schemas.microsoft.com/office/drawing/2014/main" val="293484289"/>
                    </a:ext>
                  </a:extLst>
                </a:gridCol>
                <a:gridCol w="5508345">
                  <a:extLst>
                    <a:ext uri="{9D8B030D-6E8A-4147-A177-3AD203B41FA5}">
                      <a16:colId xmlns:a16="http://schemas.microsoft.com/office/drawing/2014/main" val="845156170"/>
                    </a:ext>
                  </a:extLst>
                </a:gridCol>
              </a:tblGrid>
              <a:tr h="1494404">
                <a:tc>
                  <a:txBody>
                    <a:bodyPr/>
                    <a:lstStyle/>
                    <a:p>
                      <a:pPr marL="0" lvl="0" indent="0" algn="just" rtl="1">
                        <a:lnSpc>
                          <a:spcPct val="150000"/>
                        </a:lnSpc>
                        <a:spcAft>
                          <a:spcPts val="800"/>
                        </a:spcAft>
                        <a:buFont typeface="Wingdings" panose="05000000000000000000" pitchFamily="2" charset="2"/>
                        <a:buNone/>
                      </a:pPr>
                      <a:r>
                        <a:rPr lang="he-IL" sz="2300" dirty="0">
                          <a:effectLst/>
                          <a:latin typeface="Calibri" panose="020F0502020204030204" pitchFamily="34" charset="0"/>
                          <a:ea typeface="Calibri" panose="020F0502020204030204" pitchFamily="34" charset="0"/>
                          <a:cs typeface="+mn-cs"/>
                        </a:rPr>
                        <a:t>רב תכליתי</a:t>
                      </a:r>
                      <a:endParaRPr lang="en-US" sz="2300" dirty="0">
                        <a:effectLst/>
                        <a:latin typeface="Calibri" panose="020F0502020204030204" pitchFamily="34" charset="0"/>
                        <a:ea typeface="Calibri" panose="020F0502020204030204" pitchFamily="34" charset="0"/>
                        <a:cs typeface="+mn-cs"/>
                      </a:endParaRPr>
                    </a:p>
                  </a:txBody>
                  <a:tcPr marL="68580" marR="68580" marT="0" marB="0"/>
                </a:tc>
                <a:tc>
                  <a:txBody>
                    <a:bodyPr/>
                    <a:lstStyle/>
                    <a:p>
                      <a:pPr marL="0" algn="just" defTabSz="457200" rtl="1" eaLnBrk="1" latinLnBrk="0" hangingPunct="1">
                        <a:lnSpc>
                          <a:spcPct val="150000"/>
                        </a:lnSpc>
                        <a:spcAft>
                          <a:spcPts val="800"/>
                        </a:spcAft>
                      </a:pPr>
                      <a:r>
                        <a:rPr lang="he-IL" sz="2300" kern="1200" dirty="0">
                          <a:solidFill>
                            <a:schemeClr val="dk1"/>
                          </a:solidFill>
                          <a:effectLst/>
                          <a:latin typeface="+mn-lt"/>
                          <a:ea typeface="+mn-ea"/>
                          <a:cs typeface="+mn-cs"/>
                        </a:rPr>
                        <a:t>ע"ש 2744/96 פז חברת הנפט נ' עיריית גבעתיים</a:t>
                      </a:r>
                      <a:endParaRPr lang="en-US" sz="2300" i="1" u="none"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612088523"/>
                  </a:ext>
                </a:extLst>
              </a:tr>
            </a:tbl>
          </a:graphicData>
        </a:graphic>
      </p:graphicFrame>
    </p:spTree>
    <p:extLst>
      <p:ext uri="{BB962C8B-B14F-4D97-AF65-F5344CB8AC3E}">
        <p14:creationId xmlns:p14="http://schemas.microsoft.com/office/powerpoint/2010/main" val="340691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0" y="109275"/>
            <a:ext cx="9210501" cy="707362"/>
          </a:xfrm>
        </p:spPr>
        <p:txBody>
          <a:bodyPr>
            <a:normAutofit fontScale="90000"/>
          </a:bodyPr>
          <a:lstStyle/>
          <a:p>
            <a:pPr algn="r"/>
            <a:r>
              <a:rPr lang="he-IL" sz="4400" b="1" dirty="0">
                <a:solidFill>
                  <a:schemeClr val="accent2"/>
                </a:solidFill>
                <a:effectLst/>
                <a:ea typeface="Calibri" panose="020F0502020204030204" pitchFamily="34" charset="0"/>
              </a:rPr>
              <a:t>קביעת הסיווג עפ"י מיהות המחזיק</a:t>
            </a:r>
            <a:br>
              <a:rPr lang="he-IL" sz="4000" b="1" dirty="0">
                <a:solidFill>
                  <a:schemeClr val="accent2"/>
                </a:solidFill>
                <a:effectLst/>
                <a:ea typeface="Calibri" panose="020F0502020204030204" pitchFamily="34" charset="0"/>
              </a:rPr>
            </a:b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33004" y="816637"/>
            <a:ext cx="9867207" cy="5434534"/>
          </a:xfrm>
        </p:spPr>
        <p:txBody>
          <a:bodyPr>
            <a:normAutofit/>
          </a:bodyPr>
          <a:lstStyle/>
          <a:p>
            <a:pPr algn="just">
              <a:lnSpc>
                <a:spcPct val="160000"/>
              </a:lnSpc>
              <a:spcAft>
                <a:spcPts val="800"/>
              </a:spcAft>
              <a:buFont typeface="Wingdings" panose="05000000000000000000" pitchFamily="2" charset="2"/>
              <a:buChar char="Ø"/>
            </a:pPr>
            <a:r>
              <a:rPr lang="he-IL" sz="2500" dirty="0">
                <a:latin typeface="Calibri" panose="020F0502020204030204" pitchFamily="34" charset="0"/>
              </a:rPr>
              <a:t>רוב הסיווגים בתקנות ההסדרים מבוססים על מהות השימוש בנכס.</a:t>
            </a:r>
          </a:p>
          <a:p>
            <a:pPr algn="just">
              <a:lnSpc>
                <a:spcPct val="160000"/>
              </a:lnSpc>
              <a:spcAft>
                <a:spcPts val="800"/>
              </a:spcAft>
              <a:buFont typeface="Wingdings" panose="05000000000000000000" pitchFamily="2" charset="2"/>
              <a:buChar char="Ø"/>
            </a:pPr>
            <a:r>
              <a:rPr lang="en-US" sz="2500" i="0" u="sng" dirty="0">
                <a:solidFill>
                  <a:srgbClr val="202124"/>
                </a:solidFill>
                <a:effectLst/>
                <a:hlinkClick r:id="rId2"/>
              </a:rPr>
              <a:t>https://www.nzc.org.il</a:t>
            </a:r>
            <a:r>
              <a:rPr lang="en-US" sz="2500" i="0" u="sng" dirty="0">
                <a:solidFill>
                  <a:srgbClr val="5F6368"/>
                </a:solidFill>
                <a:effectLst/>
                <a:hlinkClick r:id="rId2"/>
              </a:rPr>
              <a:t> › 1641720702.3432.pdf</a:t>
            </a:r>
            <a:endParaRPr lang="en-US" sz="2500" u="sng" dirty="0">
              <a:solidFill>
                <a:srgbClr val="1A0DAB"/>
              </a:solidFill>
              <a:effectLst/>
              <a:hlinkClick r:id="rId2"/>
            </a:endParaRPr>
          </a:p>
          <a:p>
            <a:pPr algn="just">
              <a:lnSpc>
                <a:spcPct val="160000"/>
              </a:lnSpc>
              <a:spcAft>
                <a:spcPts val="800"/>
              </a:spcAft>
              <a:buFont typeface="Wingdings" panose="05000000000000000000" pitchFamily="2" charset="2"/>
              <a:buChar char="Ø"/>
            </a:pPr>
            <a:r>
              <a:rPr lang="he-IL" sz="2500" dirty="0">
                <a:latin typeface="Calibri" panose="020F0502020204030204" pitchFamily="34" charset="0"/>
              </a:rPr>
              <a:t>חריג למבחן השימוש: בנקים וחברות ביטוח.</a:t>
            </a:r>
          </a:p>
          <a:p>
            <a:pPr algn="just">
              <a:lnSpc>
                <a:spcPct val="160000"/>
              </a:lnSpc>
              <a:spcAft>
                <a:spcPts val="800"/>
              </a:spcAft>
              <a:buFont typeface="Wingdings" panose="05000000000000000000" pitchFamily="2" charset="2"/>
              <a:buChar char="Ø"/>
            </a:pPr>
            <a:r>
              <a:rPr lang="he-IL" sz="2500" dirty="0" err="1">
                <a:latin typeface="Calibri" panose="020F0502020204030204" pitchFamily="34" charset="0"/>
              </a:rPr>
              <a:t>בתיהמ"ש</a:t>
            </a:r>
            <a:r>
              <a:rPr lang="he-IL" sz="2500" dirty="0">
                <a:latin typeface="Calibri" panose="020F0502020204030204" pitchFamily="34" charset="0"/>
              </a:rPr>
              <a:t> דחו ניסיונות לתקוף את השיטה: </a:t>
            </a:r>
            <a:r>
              <a:rPr lang="he-IL" sz="2500" b="1" dirty="0">
                <a:latin typeface="Calibri" panose="020F0502020204030204" pitchFamily="34" charset="0"/>
              </a:rPr>
              <a:t>רע"א 11304/03</a:t>
            </a:r>
            <a:r>
              <a:rPr lang="en-US" sz="2500" b="1" dirty="0">
                <a:latin typeface="Calibri" panose="020F0502020204030204" pitchFamily="34" charset="0"/>
              </a:rPr>
              <a:t> </a:t>
            </a:r>
            <a:r>
              <a:rPr lang="he-IL" sz="2500" b="1" dirty="0">
                <a:latin typeface="Calibri" panose="020F0502020204030204" pitchFamily="34" charset="0"/>
              </a:rPr>
              <a:t>כרטיסי אשראי לישראל בע"מ נ' עירית חיפה</a:t>
            </a:r>
            <a:r>
              <a:rPr lang="he-IL" sz="2500" dirty="0">
                <a:latin typeface="Calibri" panose="020F0502020204030204" pitchFamily="34" charset="0"/>
              </a:rPr>
              <a:t> - מדובר בסיווג המורכב מהמבחן המשולב של מהות השימוש ומיהות המשתמש. הפעילות של בנקים וחברות ביטוח לא דומה לעסקים מסוג אחר ולכן מדובר בסיווגים לגיטימיים</a:t>
            </a:r>
          </a:p>
          <a:p>
            <a:pPr lvl="0" algn="just" rtl="1">
              <a:lnSpc>
                <a:spcPct val="150000"/>
              </a:lnSpc>
              <a:spcAft>
                <a:spcPts val="800"/>
              </a:spcAft>
              <a:buFont typeface="Wingdings" panose="05000000000000000000" pitchFamily="2" charset="2"/>
              <a:buChar char="Ø"/>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12505903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0" y="109275"/>
            <a:ext cx="9210501" cy="707362"/>
          </a:xfrm>
        </p:spPr>
        <p:txBody>
          <a:bodyPr>
            <a:normAutofit fontScale="90000"/>
          </a:bodyPr>
          <a:lstStyle/>
          <a:p>
            <a:pPr algn="r"/>
            <a:r>
              <a:rPr lang="he-IL" sz="4400" b="1" dirty="0">
                <a:solidFill>
                  <a:schemeClr val="accent2"/>
                </a:solidFill>
                <a:effectLst/>
                <a:ea typeface="Calibri" panose="020F0502020204030204" pitchFamily="34" charset="0"/>
              </a:rPr>
              <a:t> </a:t>
            </a:r>
            <a:br>
              <a:rPr lang="he-IL" sz="4000" b="1" dirty="0">
                <a:solidFill>
                  <a:schemeClr val="accent2"/>
                </a:solidFill>
                <a:effectLst/>
                <a:ea typeface="Calibri" panose="020F0502020204030204" pitchFamily="34" charset="0"/>
              </a:rPr>
            </a:b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33004" y="109275"/>
            <a:ext cx="9385069" cy="6141896"/>
          </a:xfrm>
        </p:spPr>
        <p:txBody>
          <a:bodyPr>
            <a:normAutofit/>
          </a:bodyPr>
          <a:lstStyle/>
          <a:p>
            <a:pPr lvl="0" algn="just">
              <a:lnSpc>
                <a:spcPct val="160000"/>
              </a:lnSpc>
              <a:spcAft>
                <a:spcPts val="800"/>
              </a:spcAft>
              <a:buFont typeface="Wingdings" panose="05000000000000000000" pitchFamily="2" charset="2"/>
              <a:buChar char="Ø"/>
            </a:pPr>
            <a:r>
              <a:rPr lang="he-IL" sz="2500" u="sng" dirty="0">
                <a:latin typeface="Calibri" panose="020F0502020204030204" pitchFamily="34" charset="0"/>
              </a:rPr>
              <a:t>הסיווגים היקרים הוחלו גם על שימושים נלווים של בנקים וחברות ביטוח-</a:t>
            </a:r>
            <a:endParaRPr lang="en-US" sz="2500" u="sng" dirty="0">
              <a:latin typeface="Calibri" panose="020F0502020204030204" pitchFamily="34" charset="0"/>
            </a:endParaRPr>
          </a:p>
          <a:p>
            <a:pPr algn="just">
              <a:lnSpc>
                <a:spcPct val="160000"/>
              </a:lnSpc>
              <a:spcAft>
                <a:spcPts val="800"/>
              </a:spcAft>
              <a:buFont typeface="Wingdings" panose="05000000000000000000" pitchFamily="2" charset="2"/>
              <a:buChar char="Ø"/>
            </a:pPr>
            <a:r>
              <a:rPr lang="he-IL" sz="2500" u="sng" dirty="0">
                <a:latin typeface="Calibri" panose="020F0502020204030204" pitchFamily="34" charset="0"/>
              </a:rPr>
              <a:t>משרדי ההנהלה והלשכה המשפטית </a:t>
            </a:r>
            <a:r>
              <a:rPr lang="he-IL" sz="2500" dirty="0">
                <a:latin typeface="Calibri" panose="020F0502020204030204" pitchFamily="34" charset="0"/>
              </a:rPr>
              <a:t>יסווגו כ"בנק" (</a:t>
            </a:r>
            <a:r>
              <a:rPr lang="he-IL" sz="2500" dirty="0" err="1">
                <a:latin typeface="Calibri" panose="020F0502020204030204" pitchFamily="34" charset="0"/>
              </a:rPr>
              <a:t>עמ"נ</a:t>
            </a:r>
            <a:r>
              <a:rPr lang="he-IL" sz="2500" dirty="0">
                <a:latin typeface="Calibri" panose="020F0502020204030204" pitchFamily="34" charset="0"/>
              </a:rPr>
              <a:t> 315-05 בנק יהב בע"מ נ</a:t>
            </a:r>
            <a:r>
              <a:rPr lang="en-US" sz="2500" dirty="0">
                <a:latin typeface="Calibri" panose="020F0502020204030204" pitchFamily="34" charset="0"/>
              </a:rPr>
              <a:t>' </a:t>
            </a:r>
            <a:r>
              <a:rPr lang="he-IL" sz="2500" dirty="0">
                <a:latin typeface="Calibri" panose="020F0502020204030204" pitchFamily="34" charset="0"/>
              </a:rPr>
              <a:t>עיריית ירושלים)</a:t>
            </a:r>
          </a:p>
          <a:p>
            <a:pPr algn="just">
              <a:lnSpc>
                <a:spcPct val="160000"/>
              </a:lnSpc>
              <a:spcAft>
                <a:spcPts val="800"/>
              </a:spcAft>
              <a:buFont typeface="Wingdings" panose="05000000000000000000" pitchFamily="2" charset="2"/>
              <a:buChar char="Ø"/>
            </a:pPr>
            <a:r>
              <a:rPr lang="he-IL" sz="2500" u="sng" dirty="0">
                <a:latin typeface="Calibri" panose="020F0502020204030204" pitchFamily="34" charset="0"/>
              </a:rPr>
              <a:t>משרדים בקומת גלריה ומחסן בקומת מרתף </a:t>
            </a:r>
            <a:r>
              <a:rPr lang="he-IL" sz="2500" dirty="0">
                <a:latin typeface="Calibri" panose="020F0502020204030204" pitchFamily="34" charset="0"/>
              </a:rPr>
              <a:t>יסווגו כ"בנק" (ע"ש 485/98 הבנק הבינלאומי הראשון נ' עיריית נצרת)</a:t>
            </a:r>
          </a:p>
          <a:p>
            <a:pPr algn="just">
              <a:lnSpc>
                <a:spcPct val="160000"/>
              </a:lnSpc>
              <a:spcAft>
                <a:spcPts val="800"/>
              </a:spcAft>
              <a:buFont typeface="Wingdings" panose="05000000000000000000" pitchFamily="2" charset="2"/>
              <a:buChar char="Ø"/>
            </a:pPr>
            <a:r>
              <a:rPr lang="he-IL" sz="2500" u="sng" dirty="0">
                <a:latin typeface="Calibri" panose="020F0502020204030204" pitchFamily="34" charset="0"/>
              </a:rPr>
              <a:t>ארכיב של בנק </a:t>
            </a:r>
            <a:r>
              <a:rPr lang="he-IL" sz="2500" dirty="0">
                <a:latin typeface="Calibri" panose="020F0502020204030204" pitchFamily="34" charset="0"/>
              </a:rPr>
              <a:t>יסווג כ"בנק"- </a:t>
            </a:r>
            <a:r>
              <a:rPr lang="en-US" sz="2500" dirty="0">
                <a:latin typeface="Calibri" panose="020F0502020204030204" pitchFamily="34" charset="0"/>
              </a:rPr>
              <a:t> </a:t>
            </a:r>
            <a:r>
              <a:rPr lang="he-IL" sz="2500" dirty="0" err="1">
                <a:latin typeface="Calibri" panose="020F0502020204030204" pitchFamily="34" charset="0"/>
              </a:rPr>
              <a:t>עמ"נ</a:t>
            </a:r>
            <a:r>
              <a:rPr lang="he-IL" sz="2500" dirty="0">
                <a:latin typeface="Calibri" panose="020F0502020204030204" pitchFamily="34" charset="0"/>
              </a:rPr>
              <a:t> 436/01</a:t>
            </a:r>
            <a:r>
              <a:rPr lang="en-US" sz="2500" dirty="0">
                <a:latin typeface="Calibri" panose="020F0502020204030204" pitchFamily="34" charset="0"/>
              </a:rPr>
              <a:t> </a:t>
            </a:r>
            <a:r>
              <a:rPr lang="he-IL" sz="2500" dirty="0">
                <a:latin typeface="Calibri" panose="020F0502020204030204" pitchFamily="34" charset="0"/>
              </a:rPr>
              <a:t>בנק הפועלים בע"מ נ' עיריית חדרה </a:t>
            </a:r>
            <a:endParaRPr lang="en-US" sz="2500" dirty="0">
              <a:latin typeface="Calibri" panose="020F0502020204030204" pitchFamily="34" charset="0"/>
            </a:endParaRPr>
          </a:p>
          <a:p>
            <a:pPr marL="742950" lvl="1" indent="-285750" algn="just" rtl="1">
              <a:lnSpc>
                <a:spcPct val="150000"/>
              </a:lnSpc>
              <a:spcAft>
                <a:spcPts val="800"/>
              </a:spcAft>
              <a:buFont typeface="+mj-cs"/>
              <a:buAutoNum type="hebrew2Minus"/>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lvl="0" algn="just" rtl="1">
              <a:lnSpc>
                <a:spcPct val="150000"/>
              </a:lnSpc>
              <a:spcAft>
                <a:spcPts val="800"/>
              </a:spcAft>
              <a:buFont typeface="Wingdings" panose="05000000000000000000" pitchFamily="2" charset="2"/>
              <a:buChar char="Ø"/>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2671" y="6165296"/>
            <a:ext cx="4452729" cy="609600"/>
          </a:xfrm>
          <a:prstGeom prst="rect">
            <a:avLst/>
          </a:prstGeom>
          <a:noFill/>
          <a:ln>
            <a:noFill/>
          </a:ln>
        </p:spPr>
      </p:pic>
    </p:spTree>
    <p:extLst>
      <p:ext uri="{BB962C8B-B14F-4D97-AF65-F5344CB8AC3E}">
        <p14:creationId xmlns:p14="http://schemas.microsoft.com/office/powerpoint/2010/main" val="381524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E0F7DF-5521-39BE-BE00-9370CF8CC0F2}"/>
              </a:ext>
            </a:extLst>
          </p:cNvPr>
          <p:cNvSpPr>
            <a:spLocks noGrp="1"/>
          </p:cNvSpPr>
          <p:nvPr>
            <p:ph type="title"/>
          </p:nvPr>
        </p:nvSpPr>
        <p:spPr>
          <a:xfrm>
            <a:off x="0" y="109275"/>
            <a:ext cx="9210501" cy="707362"/>
          </a:xfrm>
        </p:spPr>
        <p:txBody>
          <a:bodyPr>
            <a:normAutofit fontScale="90000"/>
          </a:bodyPr>
          <a:lstStyle/>
          <a:p>
            <a:pPr algn="r"/>
            <a:r>
              <a:rPr lang="he-IL" sz="4400" b="1" dirty="0">
                <a:solidFill>
                  <a:schemeClr val="accent2"/>
                </a:solidFill>
                <a:effectLst/>
                <a:ea typeface="Calibri" panose="020F0502020204030204" pitchFamily="34" charset="0"/>
              </a:rPr>
              <a:t> </a:t>
            </a:r>
            <a:br>
              <a:rPr lang="he-IL" sz="4000" b="1" dirty="0">
                <a:solidFill>
                  <a:schemeClr val="accent2"/>
                </a:solidFill>
                <a:effectLst/>
                <a:ea typeface="Calibri" panose="020F0502020204030204" pitchFamily="34" charset="0"/>
              </a:rPr>
            </a:br>
            <a:endParaRPr lang="he-IL" sz="4000" b="1" dirty="0">
              <a:solidFill>
                <a:schemeClr val="accent2"/>
              </a:solidFill>
            </a:endParaRPr>
          </a:p>
        </p:txBody>
      </p:sp>
      <p:sp>
        <p:nvSpPr>
          <p:cNvPr id="3" name="מציין מיקום תוכן 2">
            <a:extLst>
              <a:ext uri="{FF2B5EF4-FFF2-40B4-BE49-F238E27FC236}">
                <a16:creationId xmlns:a16="http://schemas.microsoft.com/office/drawing/2014/main" id="{7527AD0A-F281-2099-5CEF-02CDCA572B21}"/>
              </a:ext>
            </a:extLst>
          </p:cNvPr>
          <p:cNvSpPr>
            <a:spLocks noGrp="1"/>
          </p:cNvSpPr>
          <p:nvPr>
            <p:ph idx="1"/>
          </p:nvPr>
        </p:nvSpPr>
        <p:spPr>
          <a:xfrm>
            <a:off x="182880" y="-68809"/>
            <a:ext cx="9385069" cy="6292733"/>
          </a:xfrm>
        </p:spPr>
        <p:txBody>
          <a:bodyPr>
            <a:normAutofit fontScale="92500" lnSpcReduction="10000"/>
          </a:bodyPr>
          <a:lstStyle/>
          <a:p>
            <a:pPr marL="342900" lvl="1" indent="-342900" algn="just">
              <a:lnSpc>
                <a:spcPct val="160000"/>
              </a:lnSpc>
              <a:spcAft>
                <a:spcPts val="800"/>
              </a:spcAft>
              <a:buFont typeface="Wingdings" panose="05000000000000000000" pitchFamily="2" charset="2"/>
              <a:buChar char="Ø"/>
            </a:pPr>
            <a:r>
              <a:rPr lang="he-IL" sz="2500" u="sng" dirty="0">
                <a:latin typeface="Calibri" panose="020F0502020204030204" pitchFamily="34" charset="0"/>
              </a:rPr>
              <a:t>גלריה ריקה, שיש אליה גישה ישירה מתוך הסניף, </a:t>
            </a:r>
            <a:r>
              <a:rPr lang="he-IL" sz="2500" dirty="0">
                <a:latin typeface="Calibri" panose="020F0502020204030204" pitchFamily="34" charset="0"/>
              </a:rPr>
              <a:t>אחרי סיום תקופת הפטור תסווג כ"בנק" (ע"ש 1559/91 עירית ראשל"צ נ' בנק מסד בע"מ) </a:t>
            </a:r>
            <a:endParaRPr lang="en-US" sz="2500" dirty="0">
              <a:latin typeface="Calibri" panose="020F0502020204030204" pitchFamily="34" charset="0"/>
            </a:endParaRPr>
          </a:p>
          <a:p>
            <a:pPr marL="342900" lvl="1" indent="-342900" algn="just">
              <a:lnSpc>
                <a:spcPct val="160000"/>
              </a:lnSpc>
              <a:spcAft>
                <a:spcPts val="800"/>
              </a:spcAft>
              <a:buFont typeface="Wingdings" panose="05000000000000000000" pitchFamily="2" charset="2"/>
              <a:buChar char="Ø"/>
            </a:pPr>
            <a:r>
              <a:rPr lang="he-IL" sz="2500" u="sng" dirty="0">
                <a:latin typeface="Calibri" panose="020F0502020204030204" pitchFamily="34" charset="0"/>
              </a:rPr>
              <a:t>שטח המשמש למתן שירותי שיווק טלפוניים על ידי אנשי מכירות, שאינם מוסמכים כיועצי ביטוח </a:t>
            </a:r>
            <a:r>
              <a:rPr lang="he-IL" sz="2500" dirty="0">
                <a:latin typeface="Calibri" panose="020F0502020204030204" pitchFamily="34" charset="0"/>
              </a:rPr>
              <a:t>סווג כ"חברת ביטוח" (ע"ש 1998/19</a:t>
            </a:r>
            <a:r>
              <a:rPr lang="en-US" sz="2500" dirty="0">
                <a:latin typeface="Calibri" panose="020F0502020204030204" pitchFamily="34" charset="0"/>
              </a:rPr>
              <a:t>   </a:t>
            </a:r>
            <a:r>
              <a:rPr lang="he-IL" sz="2500" dirty="0">
                <a:latin typeface="Calibri" panose="020F0502020204030204" pitchFamily="34" charset="0"/>
              </a:rPr>
              <a:t>אישי ישיר בע"מ נ' עיריית ראש העין)</a:t>
            </a:r>
            <a:endParaRPr lang="en-US" sz="2500" dirty="0">
              <a:latin typeface="Calibri" panose="020F0502020204030204" pitchFamily="34" charset="0"/>
            </a:endParaRPr>
          </a:p>
          <a:p>
            <a:pPr marL="342900" lvl="1" indent="-342900" algn="just">
              <a:lnSpc>
                <a:spcPct val="160000"/>
              </a:lnSpc>
              <a:spcAft>
                <a:spcPts val="800"/>
              </a:spcAft>
              <a:buFont typeface="Wingdings" panose="05000000000000000000" pitchFamily="2" charset="2"/>
              <a:buChar char="Ø"/>
            </a:pPr>
            <a:r>
              <a:rPr lang="he-IL" sz="2500" u="sng" dirty="0">
                <a:latin typeface="Calibri" panose="020F0502020204030204" pitchFamily="34" charset="0"/>
              </a:rPr>
              <a:t>שטח שבשימוש ועד העובדים של הבנק לרבות מכון יופי </a:t>
            </a:r>
            <a:r>
              <a:rPr lang="he-IL" sz="2500" dirty="0">
                <a:latin typeface="Calibri" panose="020F0502020204030204" pitchFamily="34" charset="0"/>
              </a:rPr>
              <a:t>יסווג כ"בנק" (ע"ש 935/91</a:t>
            </a:r>
            <a:r>
              <a:rPr lang="en-US" sz="2500" dirty="0">
                <a:latin typeface="Calibri" panose="020F0502020204030204" pitchFamily="34" charset="0"/>
              </a:rPr>
              <a:t> </a:t>
            </a:r>
            <a:r>
              <a:rPr lang="he-IL" sz="2500" dirty="0">
                <a:latin typeface="Calibri" panose="020F0502020204030204" pitchFamily="34" charset="0"/>
              </a:rPr>
              <a:t>בנק דיסקונט לישראל בע"מ נ' עירית ת"א)</a:t>
            </a:r>
          </a:p>
          <a:p>
            <a:pPr marL="342900" lvl="1" indent="-342900" algn="just">
              <a:lnSpc>
                <a:spcPct val="170000"/>
              </a:lnSpc>
              <a:spcAft>
                <a:spcPts val="800"/>
              </a:spcAft>
              <a:buFont typeface="Wingdings" panose="05000000000000000000" pitchFamily="2" charset="2"/>
              <a:buChar char="Ø"/>
            </a:pPr>
            <a:r>
              <a:rPr lang="he-IL" sz="2500" u="sng" dirty="0">
                <a:latin typeface="Calibri" panose="020F0502020204030204" pitchFamily="34" charset="0"/>
              </a:rPr>
              <a:t>אבל, </a:t>
            </a:r>
            <a:r>
              <a:rPr lang="he-IL" sz="2500" b="1" dirty="0">
                <a:latin typeface="Calibri" panose="020F0502020204030204" pitchFamily="34" charset="0"/>
              </a:rPr>
              <a:t>אין לקבוע בצווי הארנונה סיווגים נוספים המבוססים על מיהות המשתמש </a:t>
            </a:r>
            <a:r>
              <a:rPr lang="he-IL" sz="2500" dirty="0">
                <a:latin typeface="Calibri" panose="020F0502020204030204" pitchFamily="34" charset="0"/>
              </a:rPr>
              <a:t>(ע"א 8588/00‏ עיריית עפולה נ' בזק חברה ישראלית לתקשורת בע"מ,  ע"א 4335/01‏</a:t>
            </a:r>
            <a:r>
              <a:rPr lang="en-US" sz="2500" dirty="0">
                <a:latin typeface="Calibri" panose="020F0502020204030204" pitchFamily="34" charset="0"/>
              </a:rPr>
              <a:t>  </a:t>
            </a:r>
            <a:r>
              <a:rPr lang="he-IL" sz="2500" dirty="0">
                <a:latin typeface="Calibri" panose="020F0502020204030204" pitchFamily="34" charset="0"/>
              </a:rPr>
              <a:t>עיריית צפת נ' בזק חברה ישראלית לתקשורת בע"מ). </a:t>
            </a:r>
            <a:endParaRPr lang="en-US" sz="2500" dirty="0">
              <a:latin typeface="Calibri" panose="020F0502020204030204" pitchFamily="34" charset="0"/>
            </a:endParaRPr>
          </a:p>
          <a:p>
            <a:pPr marL="342900" lvl="1" indent="-342900" algn="just">
              <a:lnSpc>
                <a:spcPct val="160000"/>
              </a:lnSpc>
              <a:spcAft>
                <a:spcPts val="800"/>
              </a:spcAft>
              <a:buFont typeface="Wingdings" panose="05000000000000000000" pitchFamily="2" charset="2"/>
              <a:buChar char="Ø"/>
            </a:pPr>
            <a:endParaRPr lang="he-IL" sz="2500" dirty="0">
              <a:latin typeface="Calibri" panose="020F0502020204030204" pitchFamily="34" charset="0"/>
            </a:endParaRPr>
          </a:p>
          <a:p>
            <a:pPr marL="342900" lvl="1" indent="-342900" algn="just">
              <a:lnSpc>
                <a:spcPct val="160000"/>
              </a:lnSpc>
              <a:spcAft>
                <a:spcPts val="800"/>
              </a:spcAft>
              <a:buFont typeface="Wingdings" panose="05000000000000000000" pitchFamily="2" charset="2"/>
              <a:buChar char="Ø"/>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rtl="1">
              <a:lnSpc>
                <a:spcPct val="150000"/>
              </a:lnSpc>
              <a:spcAft>
                <a:spcPts val="800"/>
              </a:spcAft>
              <a:buFont typeface="+mj-cs"/>
              <a:buAutoNum type="hebrew2Minus"/>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lvl="0" algn="just" rtl="1">
              <a:lnSpc>
                <a:spcPct val="150000"/>
              </a:lnSpc>
              <a:spcAft>
                <a:spcPts val="800"/>
              </a:spcAft>
              <a:buFont typeface="Wingdings" panose="05000000000000000000" pitchFamily="2" charset="2"/>
              <a:buChar char="Ø"/>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sz="2500" dirty="0">
              <a:effectLst/>
              <a:ea typeface="Calibri" panose="020F0502020204030204" pitchFamily="34" charset="0"/>
            </a:endParaRPr>
          </a:p>
          <a:p>
            <a:pPr algn="just"/>
            <a:endParaRPr lang="he-IL" sz="2500" dirty="0"/>
          </a:p>
        </p:txBody>
      </p:sp>
      <p:sp>
        <p:nvSpPr>
          <p:cNvPr id="4" name="מציין מיקום של כותרת תחתונה 3">
            <a:extLst>
              <a:ext uri="{FF2B5EF4-FFF2-40B4-BE49-F238E27FC236}">
                <a16:creationId xmlns:a16="http://schemas.microsoft.com/office/drawing/2014/main" id="{62B56061-E037-A277-1714-B0EB8E06FFA3}"/>
              </a:ext>
            </a:extLst>
          </p:cNvPr>
          <p:cNvSpPr>
            <a:spLocks noGrp="1"/>
          </p:cNvSpPr>
          <p:nvPr>
            <p:ph type="ftr" sz="quarter" idx="11"/>
          </p:nvPr>
        </p:nvSpPr>
        <p:spPr/>
        <p:txBody>
          <a:bodyPr/>
          <a:lstStyle/>
          <a:p>
            <a:r>
              <a:rPr lang="he-IL" sz="1400" b="1" dirty="0"/>
              <a:t>© כל הזכויות שמורות </a:t>
            </a:r>
            <a:endParaRPr lang="en-US" sz="1400" b="1" dirty="0"/>
          </a:p>
        </p:txBody>
      </p:sp>
      <p:pic>
        <p:nvPicPr>
          <p:cNvPr id="5" name="תמונה 4">
            <a:extLst>
              <a:ext uri="{FF2B5EF4-FFF2-40B4-BE49-F238E27FC236}">
                <a16:creationId xmlns:a16="http://schemas.microsoft.com/office/drawing/2014/main" id="{ACA7F137-4214-F61C-0B3F-779155815D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150162" y="6139125"/>
            <a:ext cx="4452729" cy="609600"/>
          </a:xfrm>
          <a:prstGeom prst="rect">
            <a:avLst/>
          </a:prstGeom>
          <a:noFill/>
          <a:ln>
            <a:noFill/>
          </a:ln>
        </p:spPr>
      </p:pic>
    </p:spTree>
    <p:extLst>
      <p:ext uri="{BB962C8B-B14F-4D97-AF65-F5344CB8AC3E}">
        <p14:creationId xmlns:p14="http://schemas.microsoft.com/office/powerpoint/2010/main" val="15365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פיאה">
  <a:themeElements>
    <a:clrScheme name="היבט">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15638</TotalTime>
  <Words>5513</Words>
  <Application>Microsoft Office PowerPoint</Application>
  <PresentationFormat>מסך רחב</PresentationFormat>
  <Paragraphs>522</Paragraphs>
  <Slides>67</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67</vt:i4>
      </vt:variant>
    </vt:vector>
  </HeadingPairs>
  <TitlesOfParts>
    <vt:vector size="76" baseType="lpstr">
      <vt:lpstr>Arial</vt:lpstr>
      <vt:lpstr>Calibri</vt:lpstr>
      <vt:lpstr>David</vt:lpstr>
      <vt:lpstr>FrankRuehl</vt:lpstr>
      <vt:lpstr>Times New Roman</vt:lpstr>
      <vt:lpstr>Trebuchet MS</vt:lpstr>
      <vt:lpstr>Wingdings</vt:lpstr>
      <vt:lpstr>Wingdings 3</vt:lpstr>
      <vt:lpstr>פיאה</vt:lpstr>
      <vt:lpstr> מבוא לארנונה עו"ד שגית אביבי גליקסמן </vt:lpstr>
      <vt:lpstr>תוכן עניינים</vt:lpstr>
      <vt:lpstr>הקדמה</vt:lpstr>
      <vt:lpstr>סוגי החיובים הכספיים  </vt:lpstr>
      <vt:lpstr>חוקים ותקנות העוסקים בארנונה- </vt:lpstr>
      <vt:lpstr>מצגת של PowerPoint‏</vt:lpstr>
      <vt:lpstr>הצעה לנוסח צו ארנונה אחיד</vt:lpstr>
      <vt:lpstr>דיני ההקפאה ושק"ד הרשות בקביעת הארנונה </vt:lpstr>
      <vt:lpstr>מצגת של PowerPoint‏</vt:lpstr>
      <vt:lpstr>כללי- על מרכיבי השומה (קובעי השומה)- </vt:lpstr>
      <vt:lpstr>מצגת של PowerPoint‏</vt:lpstr>
      <vt:lpstr>מצגת של PowerPoint‏</vt:lpstr>
      <vt:lpstr>אבות החיוב בארנונה </vt:lpstr>
      <vt:lpstr>מצגת של PowerPoint‏</vt:lpstr>
      <vt:lpstr>מהו בניין </vt:lpstr>
      <vt:lpstr>מצגת של PowerPoint‏</vt:lpstr>
      <vt:lpstr>מצגת של PowerPoint‏</vt:lpstr>
      <vt:lpstr>מצגת של PowerPoint‏</vt:lpstr>
      <vt:lpstr>שטח קרקע שעיקר שימושו עם המבנה </vt:lpstr>
      <vt:lpstr>מקרים שבהם הפסיקה הכירה בסיווג שטחי קרקע כ"בניין"- </vt:lpstr>
      <vt:lpstr>מצגת של PowerPoint‏</vt:lpstr>
      <vt:lpstr>קרקע תפוסה </vt:lpstr>
      <vt:lpstr>יסוד החזקה</vt:lpstr>
      <vt:lpstr>מצגת של PowerPoint‏</vt:lpstr>
      <vt:lpstr>יסוד השימוש- מאפיינים: </vt:lpstr>
      <vt:lpstr>האם גידור נחשב לשימוש?  </vt:lpstr>
      <vt:lpstr>האם אפשר לסווג שטח ים כ"קרקע תפוסה"? </vt:lpstr>
      <vt:lpstr>מצגת של PowerPoint‏</vt:lpstr>
      <vt:lpstr>אדמה חקלאית </vt:lpstr>
      <vt:lpstr>יש לפרש את המטרות החקלאיות בצמצום- </vt:lpstr>
      <vt:lpstr>מהו "רחוב" הפטור מארנונה</vt:lpstr>
      <vt:lpstr>דוגמאות מהפסיקה בסוגיית ה"רחוב"  </vt:lpstr>
      <vt:lpstr>מצגת של PowerPoint‏</vt:lpstr>
      <vt:lpstr>החייב בתשלום ארנונה </vt:lpstr>
      <vt:lpstr>מצגת של PowerPoint‏</vt:lpstr>
      <vt:lpstr>מצגת של PowerPoint‏</vt:lpstr>
      <vt:lpstr>הודעת חדילה מהחזקה</vt:lpstr>
      <vt:lpstr>מצגת של PowerPoint‏</vt:lpstr>
      <vt:lpstr>מתי תוכר הודעת חדילה מחזקה</vt:lpstr>
      <vt:lpstr>בר"ם 867/06 מנהלת הארנונה בעיריית חיפה נ' דור אנרגיה (1988) בע"מ  </vt:lpstr>
      <vt:lpstr>דוגמאות נוספות של העדפת השיקול של הקלת הגבייה, על פני אי הנוחות לנישום- </vt:lpstr>
      <vt:lpstr>מצגת של PowerPoint‏</vt:lpstr>
      <vt:lpstr> סיווגים בארנונה עו"ד שגית אביבי גליקסמן </vt:lpstr>
      <vt:lpstr>תוכן עניינים</vt:lpstr>
      <vt:lpstr>אבות הסיווג בארנונה </vt:lpstr>
      <vt:lpstr>תקנות הסדרים במשק המדינה (ארנונה כללית ברשויות המקומיות) תשס"ז-2007</vt:lpstr>
      <vt:lpstr>מצגת של PowerPoint‏</vt:lpstr>
      <vt:lpstr>תעריפים מירביים ומזעריים לשנת המס 2022   </vt:lpstr>
      <vt:lpstr>קביעת סיווגו של הנכס עפ"י השימוש בו </vt:lpstr>
      <vt:lpstr>מצגת של PowerPoint‏</vt:lpstr>
      <vt:lpstr>מצגת של PowerPoint‏</vt:lpstr>
      <vt:lpstr>הבחנה בין "מלאכה" לבין "שירותים ומסחר"</vt:lpstr>
      <vt:lpstr>"מלאכה"- "שירותים ומסחר"- "תעשיה"  עע"מ 2503/13 זוהר נ' עיריית ירושלים-  </vt:lpstr>
      <vt:lpstr>ההבחנה בין "מחסן" לבין "תעשיה"</vt:lpstr>
      <vt:lpstr>ההבחנה בין "מחסן" לבין "עסק"</vt:lpstr>
      <vt:lpstr> </vt:lpstr>
      <vt:lpstr>ההבחנה בין "מבנה חקלאי" ל"שירותים ומסחר"</vt:lpstr>
      <vt:lpstr>כיצד לסווג נכס שאין בו שימוש</vt:lpstr>
      <vt:lpstr> </vt:lpstr>
      <vt:lpstr> </vt:lpstr>
      <vt:lpstr>ארנונה על דירות רפאים</vt:lpstr>
      <vt:lpstr>סיווג נכס עם כמה שימושים</vt:lpstr>
      <vt:lpstr>מצגת של PowerPoint‏</vt:lpstr>
      <vt:lpstr>מצגת של PowerPoint‏</vt:lpstr>
      <vt:lpstr>קביעת הסיווג עפ"י מיהות המחזיק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מבוא לארנונה עו"ד שגית אביבי גליקסמן</dc:title>
  <dc:creator>Roni Glicksman</dc:creator>
  <cp:lastModifiedBy>Roni Glicksman</cp:lastModifiedBy>
  <cp:revision>121</cp:revision>
  <dcterms:created xsi:type="dcterms:W3CDTF">2022-05-21T05:22:58Z</dcterms:created>
  <dcterms:modified xsi:type="dcterms:W3CDTF">2022-06-14T05:21:43Z</dcterms:modified>
</cp:coreProperties>
</file>